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y="6858000" cx="12192000"/>
  <p:notesSz cx="7103725" cy="102342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1" roundtripDataSignature="AMtx7mjPo51ZyaeaIgQZlh7O7sljBbz+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8290" cy="51349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3812" y="0"/>
            <a:ext cx="3078290" cy="513492"/>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0804"/>
            <a:ext cx="3078290" cy="51349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3812" y="9720804"/>
            <a:ext cx="3078290" cy="51349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1: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0: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Giải thích về cardinality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1: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m1 = make_comb_mat(lt) # the default mode is `distinct`</a:t>
            </a:r>
            <a:endParaRPr/>
          </a:p>
          <a:p>
            <a:pPr indent="0" lvl="0" marL="0" rtl="0" algn="l">
              <a:spcBef>
                <a:spcPts val="0"/>
              </a:spcBef>
              <a:spcAft>
                <a:spcPts val="0"/>
              </a:spcAft>
              <a:buNone/>
            </a:pPr>
            <a:r>
              <a:rPr lang="en-US"/>
              <a:t>code 111 có nghĩa là cả ba set đều có và có hai phần tử </a:t>
            </a:r>
            <a:endParaRPr/>
          </a:p>
          <a:p>
            <a:pPr indent="0" lvl="0" marL="0" rtl="0" algn="l">
              <a:spcBef>
                <a:spcPts val="0"/>
              </a:spcBef>
              <a:spcAft>
                <a:spcPts val="0"/>
              </a:spcAft>
              <a:buNone/>
            </a:pPr>
            <a:r>
              <a:rPr lang="en-US"/>
              <a:t>hàng cuối cùng 001 và size bằng bảy có nghĩa là 7 là cái của set c mà set a và b không nó là cái đặc trưng nhất </a:t>
            </a:r>
            <a:endParaRPr/>
          </a:p>
          <a:p>
            <a:pPr indent="0" lvl="0" marL="0" rtl="0" algn="l">
              <a:spcBef>
                <a:spcPts val="0"/>
              </a:spcBef>
              <a:spcAft>
                <a:spcPts val="0"/>
              </a:spcAft>
              <a:buNone/>
            </a:pPr>
            <a:r>
              <a:rPr lang="en-US"/>
              <a:t>data (m): matrix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2: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3: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4: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4: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5: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5: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6: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Venn diagrams are not suitable to visualize intersections of more than three or four sets. The figure below shows an example of a six-set venn diagram published in Nature that shows the relationship between the banana’s genome and the genome of five other species by visualizing which genes are shared between the plant species/</a:t>
            </a:r>
            <a:endParaRPr/>
          </a:p>
          <a:p>
            <a:pPr indent="0" lvl="0" marL="0" rtl="0" algn="l">
              <a:spcBef>
                <a:spcPts val="0"/>
              </a:spcBef>
              <a:spcAft>
                <a:spcPts val="0"/>
              </a:spcAft>
              <a:buNone/>
            </a:pPr>
            <a:r>
              <a:rPr lang="en-US"/>
              <a:t>While this figure looks fun, it is not a useful visualization. Try to extract any information from it. It’s really hard to trace which intersection involves which sets. It’s not obvious which is the biggest intersection from the visualization – you have to read the labels one by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might ask, how does the banana venn diagram look in UpSet? Here you go: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7: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8: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8: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9: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9: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2: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0: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0: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1: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1: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2: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3: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3: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4: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4: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5: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5: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6: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6: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7: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7: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8: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28: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heatmap body can be split by rows and columns. The heatmap components are titles, dendrograms, matrix names and heatmap annotations, which are put on the four sides of the heamap body.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9: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9: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3: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0: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0: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1: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1: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2: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2: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3: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3: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4: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34: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heatmap below I have used some made up data to illustrate this problem. Lexus, fourth from the left, has the same color as Kmart, which is second from the right. However, even though I have told you that these two colors are the same, your brain tells you something different. Your brain tells you that the Lexus color is darker than the Kmart color. Even if you hover your mouse over each, confirming that they are both 70, your brain still can't break the illusion.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5: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35: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a Parallel Coordinates Plot, each variable is given its own axis and all the axes are placed in parallel to each other.</a:t>
            </a:r>
            <a:endParaRPr/>
          </a:p>
          <a:p>
            <a:pPr indent="0" lvl="0" marL="0" rtl="0" algn="l">
              <a:spcBef>
                <a:spcPts val="0"/>
              </a:spcBef>
              <a:spcAft>
                <a:spcPts val="0"/>
              </a:spcAft>
              <a:buNone/>
            </a:pPr>
            <a:r>
              <a:rPr lang="en-US"/>
              <a:t>Each axis can have a different scale, as each variable works off a different unit of measurement, or all the axes can be normalised to keep all the scales uniform. Values are plotted as a series of lines that connected across all the axes. This means that each line is a collection of points placed on each axis, that have all been connected together.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6: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6: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7: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37: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order the axes are arranged in can impact the way how the reader understands the data. One reason for this is that the relationships between adjacent variables are easier to perceive, then for non-adjacent variables. So re-ordering the axes can help in discovering patterns or correlations across variables.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8: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38: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Highlighting - a parallel plot being a line plot, the main caveat is the spaghetti chart where too many lines overlap, making the chart unreadable. Several workaround exist as described in this page. A solution is to highlight a specific sample or a specific group of interest: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40: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UCBAdmissions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1: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41: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Meta-analysis is a research process used to systematically synthesise or merge the findings of single, independent studies, using statistical methods to calculate an overall or ‘absolute’ effect.2 Meta-analysis does not simply pool data from smaller studies to achieve a larger sample size.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2: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42: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a forest plot does, is take all the relevant studies asking the same question, identifies a common statistic in said papers and displays them on a single set of axis. Doing this allows you to compare directly what the studies show and the quality of that result all in one place.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3: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43: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OR or RR have a null effect value of 1. For absolute statistics like Absolute Risk or ARR or SMD, the null difference value is 0</a:t>
            </a:r>
            <a:endParaRPr/>
          </a:p>
          <a:p>
            <a:pPr indent="0" lvl="0" marL="0" rtl="0" algn="l">
              <a:spcBef>
                <a:spcPts val="0"/>
              </a:spcBef>
              <a:spcAft>
                <a:spcPts val="0"/>
              </a:spcAft>
              <a:buNone/>
            </a:pPr>
            <a:r>
              <a:rPr lang="en-US"/>
              <a:t>the diamond is probably the most important thing you will see on a forest plot.</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4: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4: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5: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45: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6: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46: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Giải thích các thông số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7: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47: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8: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48: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9: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49: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0: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50: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1: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51: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2: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52: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3: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53: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4: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54: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55: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55: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56: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56: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7: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venn.diagram() function offers several option to customize the output. Those options allow to customize the circles, the set names, and the intersection values.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9: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Giải thích về thành phần của upset plot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71" name="Shape 71"/>
        <p:cNvGrpSpPr/>
        <p:nvPr/>
      </p:nvGrpSpPr>
      <p:grpSpPr>
        <a:xfrm>
          <a:off x="0" y="0"/>
          <a:ext cx="0" cy="0"/>
          <a:chOff x="0" y="0"/>
          <a:chExt cx="0" cy="0"/>
        </a:xfrm>
      </p:grpSpPr>
      <p:sp>
        <p:nvSpPr>
          <p:cNvPr id="72" name="Google Shape;72;p67"/>
          <p:cNvSpPr txBox="1"/>
          <p:nvPr>
            <p:ph idx="1" type="body"/>
          </p:nvPr>
        </p:nvSpPr>
        <p:spPr>
          <a:xfrm>
            <a:off x="838200" y="365125"/>
            <a:ext cx="10515600" cy="58118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5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5"/>
          <p:cNvSpPr/>
          <p:nvPr>
            <p:ph idx="2" type="pic"/>
          </p:nvPr>
        </p:nvSpPr>
        <p:spPr>
          <a:xfrm>
            <a:off x="5183188" y="987425"/>
            <a:ext cx="6172200" cy="4873625"/>
          </a:xfrm>
          <a:prstGeom prst="rect">
            <a:avLst/>
          </a:prstGeom>
          <a:noFill/>
          <a:ln>
            <a:noFill/>
          </a:ln>
        </p:spPr>
      </p:sp>
      <p:sp>
        <p:nvSpPr>
          <p:cNvPr id="61" name="Google Shape;61;p6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 name="Shape 65"/>
        <p:cNvGrpSpPr/>
        <p:nvPr/>
      </p:nvGrpSpPr>
      <p:grpSpPr>
        <a:xfrm>
          <a:off x="0" y="0"/>
          <a:ext cx="0" cy="0"/>
          <a:chOff x="0" y="0"/>
          <a:chExt cx="0" cy="0"/>
        </a:xfrm>
      </p:grpSpPr>
      <p:sp>
        <p:nvSpPr>
          <p:cNvPr id="66" name="Google Shape;66;p6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61.png"/><Relationship Id="rId5"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4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5.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2.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77.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
          <p:cNvSpPr txBox="1"/>
          <p:nvPr>
            <p:ph type="title"/>
          </p:nvPr>
        </p:nvSpPr>
        <p:spPr>
          <a:xfrm>
            <a:off x="-36830" y="1739265"/>
            <a:ext cx="12233910" cy="13258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8000"/>
              <a:buFont typeface="Calibri"/>
              <a:buNone/>
            </a:pPr>
            <a:r>
              <a:rPr lang="en-US" sz="8000">
                <a:solidFill>
                  <a:schemeClr val="accent1"/>
                </a:solidFill>
              </a:rPr>
              <a:t>Data Visualization </a:t>
            </a:r>
            <a:endParaRPr sz="8000">
              <a:solidFill>
                <a:schemeClr val="accent1"/>
              </a:solidFill>
            </a:endParaRPr>
          </a:p>
        </p:txBody>
      </p:sp>
      <p:sp>
        <p:nvSpPr>
          <p:cNvPr id="81" name="Google Shape;81;p1"/>
          <p:cNvSpPr txBox="1"/>
          <p:nvPr/>
        </p:nvSpPr>
        <p:spPr>
          <a:xfrm>
            <a:off x="27940" y="2968625"/>
            <a:ext cx="12169140" cy="5219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dk1"/>
                </a:solidFill>
                <a:latin typeface="Calibri"/>
                <a:ea typeface="Calibri"/>
                <a:cs typeface="Calibri"/>
                <a:sym typeface="Calibri"/>
              </a:rPr>
              <a:t>Nguyen Minh Hoang </a:t>
            </a:r>
            <a:endParaRPr b="0" i="0" sz="2800" u="none" cap="none" strike="noStrike">
              <a:solidFill>
                <a:schemeClr val="dk1"/>
              </a:solidFill>
              <a:latin typeface="Calibri"/>
              <a:ea typeface="Calibri"/>
              <a:cs typeface="Calibri"/>
              <a:sym typeface="Calibri"/>
            </a:endParaRPr>
          </a:p>
        </p:txBody>
      </p:sp>
      <p:sp>
        <p:nvSpPr>
          <p:cNvPr id="82" name="Google Shape;82;p1"/>
          <p:cNvSpPr txBox="1"/>
          <p:nvPr/>
        </p:nvSpPr>
        <p:spPr>
          <a:xfrm>
            <a:off x="27940" y="3618230"/>
            <a:ext cx="1216914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06/06/2022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nvSpPr>
        <p:spPr>
          <a:xfrm>
            <a:off x="-16510" y="40640"/>
            <a:ext cx="423164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UpSet Explained</a:t>
            </a:r>
            <a:endParaRPr b="1" sz="2800">
              <a:solidFill>
                <a:schemeClr val="accent1"/>
              </a:solidFill>
              <a:latin typeface="Calibri"/>
              <a:ea typeface="Calibri"/>
              <a:cs typeface="Calibri"/>
              <a:sym typeface="Calibri"/>
            </a:endParaRPr>
          </a:p>
        </p:txBody>
      </p:sp>
      <p:pic>
        <p:nvPicPr>
          <p:cNvPr descr="Screenshot from 2022-05-30 14-56-55" id="165" name="Google Shape;165;p10"/>
          <p:cNvPicPr preferRelativeResize="0"/>
          <p:nvPr/>
        </p:nvPicPr>
        <p:blipFill rotWithShape="1">
          <a:blip r:embed="rId3">
            <a:alphaModFix/>
          </a:blip>
          <a:srcRect b="0" l="0" r="0" t="0"/>
          <a:stretch/>
        </p:blipFill>
        <p:spPr>
          <a:xfrm>
            <a:off x="147320" y="1263650"/>
            <a:ext cx="5487035" cy="3764280"/>
          </a:xfrm>
          <a:prstGeom prst="rect">
            <a:avLst/>
          </a:prstGeom>
          <a:noFill/>
          <a:ln>
            <a:noFill/>
          </a:ln>
        </p:spPr>
      </p:pic>
      <p:pic>
        <p:nvPicPr>
          <p:cNvPr descr="Screenshot from 2022-05-30 14-58-23" id="166" name="Google Shape;166;p10"/>
          <p:cNvPicPr preferRelativeResize="0"/>
          <p:nvPr/>
        </p:nvPicPr>
        <p:blipFill rotWithShape="1">
          <a:blip r:embed="rId4">
            <a:alphaModFix/>
          </a:blip>
          <a:srcRect b="0" l="0" r="0" t="0"/>
          <a:stretch/>
        </p:blipFill>
        <p:spPr>
          <a:xfrm>
            <a:off x="5873115" y="1406525"/>
            <a:ext cx="5688965" cy="3477895"/>
          </a:xfrm>
          <a:prstGeom prst="rect">
            <a:avLst/>
          </a:prstGeom>
          <a:noFill/>
          <a:ln>
            <a:noFill/>
          </a:ln>
        </p:spPr>
      </p:pic>
      <p:sp>
        <p:nvSpPr>
          <p:cNvPr id="167" name="Google Shape;167;p10"/>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1"/>
          <p:cNvSpPr txBox="1"/>
          <p:nvPr>
            <p:ph type="title"/>
          </p:nvPr>
        </p:nvSpPr>
        <p:spPr>
          <a:xfrm>
            <a:off x="125730" y="82550"/>
            <a:ext cx="9005570" cy="47180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b="1" lang="en-US" sz="2800">
                <a:solidFill>
                  <a:schemeClr val="accent1"/>
                </a:solidFill>
              </a:rPr>
              <a:t>How to creat Upset plot ?</a:t>
            </a:r>
            <a:endParaRPr b="1" sz="2800">
              <a:solidFill>
                <a:schemeClr val="accent1"/>
              </a:solidFill>
            </a:endParaRPr>
          </a:p>
        </p:txBody>
      </p:sp>
      <p:sp>
        <p:nvSpPr>
          <p:cNvPr id="173" name="Google Shape;173;p11"/>
          <p:cNvSpPr txBox="1"/>
          <p:nvPr/>
        </p:nvSpPr>
        <p:spPr>
          <a:xfrm>
            <a:off x="125730" y="802640"/>
            <a:ext cx="5266055"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install.packages('UpSetR')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library(UpSetR)</a:t>
            </a:r>
            <a:endParaRPr sz="1800">
              <a:solidFill>
                <a:schemeClr val="dk1"/>
              </a:solidFill>
              <a:latin typeface="Calibri"/>
              <a:ea typeface="Calibri"/>
              <a:cs typeface="Calibri"/>
              <a:sym typeface="Calibri"/>
            </a:endParaRPr>
          </a:p>
        </p:txBody>
      </p:sp>
      <p:sp>
        <p:nvSpPr>
          <p:cNvPr id="174" name="Google Shape;174;p11"/>
          <p:cNvSpPr txBox="1"/>
          <p:nvPr/>
        </p:nvSpPr>
        <p:spPr>
          <a:xfrm>
            <a:off x="857250" y="1505585"/>
            <a:ext cx="2988945"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Input data</a:t>
            </a:r>
            <a:endParaRPr b="1" sz="1800">
              <a:solidFill>
                <a:schemeClr val="dk1"/>
              </a:solidFill>
              <a:latin typeface="Calibri"/>
              <a:ea typeface="Calibri"/>
              <a:cs typeface="Calibri"/>
              <a:sym typeface="Calibri"/>
            </a:endParaRPr>
          </a:p>
        </p:txBody>
      </p:sp>
      <p:sp>
        <p:nvSpPr>
          <p:cNvPr id="175" name="Google Shape;175;p11"/>
          <p:cNvSpPr txBox="1"/>
          <p:nvPr/>
        </p:nvSpPr>
        <p:spPr>
          <a:xfrm>
            <a:off x="125730" y="1873885"/>
            <a:ext cx="5581650" cy="737235"/>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lt = list(a = sample(letters, 5),</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b = sample(letters, 10),</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c = sample(letters, 15))</a:t>
            </a:r>
            <a:endParaRPr sz="1400">
              <a:solidFill>
                <a:schemeClr val="dk1"/>
              </a:solidFill>
              <a:latin typeface="Calibri"/>
              <a:ea typeface="Calibri"/>
              <a:cs typeface="Calibri"/>
              <a:sym typeface="Calibri"/>
            </a:endParaRPr>
          </a:p>
        </p:txBody>
      </p:sp>
      <p:pic>
        <p:nvPicPr>
          <p:cNvPr descr="Screenshot from 2022-04-17 22-15-05" id="176" name="Google Shape;176;p11"/>
          <p:cNvPicPr preferRelativeResize="0"/>
          <p:nvPr/>
        </p:nvPicPr>
        <p:blipFill rotWithShape="1">
          <a:blip r:embed="rId3">
            <a:alphaModFix/>
          </a:blip>
          <a:srcRect b="0" l="0" r="0" t="0"/>
          <a:stretch/>
        </p:blipFill>
        <p:spPr>
          <a:xfrm>
            <a:off x="125730" y="2736850"/>
            <a:ext cx="5581650" cy="1657350"/>
          </a:xfrm>
          <a:prstGeom prst="rect">
            <a:avLst/>
          </a:prstGeom>
          <a:noFill/>
          <a:ln>
            <a:noFill/>
          </a:ln>
        </p:spPr>
      </p:pic>
      <p:sp>
        <p:nvSpPr>
          <p:cNvPr id="177" name="Google Shape;177;p11"/>
          <p:cNvSpPr txBox="1"/>
          <p:nvPr/>
        </p:nvSpPr>
        <p:spPr>
          <a:xfrm>
            <a:off x="125730" y="4445000"/>
            <a:ext cx="5681345"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Calibri"/>
                <a:ea typeface="Calibri"/>
                <a:cs typeface="Calibri"/>
                <a:sym typeface="Calibri"/>
              </a:rPr>
              <a:t>The function </a:t>
            </a:r>
            <a:r>
              <a:rPr b="1" i="1" lang="en-US" sz="1200">
                <a:solidFill>
                  <a:schemeClr val="dk1"/>
                </a:solidFill>
                <a:latin typeface="Calibri"/>
                <a:ea typeface="Calibri"/>
                <a:cs typeface="Calibri"/>
                <a:sym typeface="Calibri"/>
              </a:rPr>
              <a:t>make_comb_mat() </a:t>
            </a:r>
            <a:r>
              <a:rPr i="1" lang="en-US" sz="1200">
                <a:solidFill>
                  <a:schemeClr val="dk1"/>
                </a:solidFill>
                <a:latin typeface="Calibri"/>
                <a:ea typeface="Calibri"/>
                <a:cs typeface="Calibri"/>
                <a:sym typeface="Calibri"/>
              </a:rPr>
              <a:t>generates the combination matrix as well as calculates the size of the sets and the combination sets.</a:t>
            </a:r>
            <a:endParaRPr i="1" sz="1200">
              <a:solidFill>
                <a:schemeClr val="dk1"/>
              </a:solidFill>
              <a:latin typeface="Calibri"/>
              <a:ea typeface="Calibri"/>
              <a:cs typeface="Calibri"/>
              <a:sym typeface="Calibri"/>
            </a:endParaRPr>
          </a:p>
        </p:txBody>
      </p:sp>
      <p:sp>
        <p:nvSpPr>
          <p:cNvPr id="178" name="Google Shape;178;p11"/>
          <p:cNvSpPr txBox="1"/>
          <p:nvPr/>
        </p:nvSpPr>
        <p:spPr>
          <a:xfrm>
            <a:off x="125730" y="4957445"/>
            <a:ext cx="5715000" cy="306705"/>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m = make_comb_mat(lt)</a:t>
            </a:r>
            <a:endParaRPr sz="1400">
              <a:solidFill>
                <a:schemeClr val="dk1"/>
              </a:solidFill>
              <a:latin typeface="Calibri"/>
              <a:ea typeface="Calibri"/>
              <a:cs typeface="Calibri"/>
              <a:sym typeface="Calibri"/>
            </a:endParaRPr>
          </a:p>
        </p:txBody>
      </p:sp>
      <p:pic>
        <p:nvPicPr>
          <p:cNvPr descr="Screenshot from 2022-04-17 22-24-03" id="179" name="Google Shape;179;p11"/>
          <p:cNvPicPr preferRelativeResize="0"/>
          <p:nvPr/>
        </p:nvPicPr>
        <p:blipFill rotWithShape="1">
          <a:blip r:embed="rId4">
            <a:alphaModFix/>
          </a:blip>
          <a:srcRect b="0" l="0" r="0" t="0"/>
          <a:stretch/>
        </p:blipFill>
        <p:spPr>
          <a:xfrm>
            <a:off x="5966460" y="1096010"/>
            <a:ext cx="6001385" cy="4499610"/>
          </a:xfrm>
          <a:prstGeom prst="rect">
            <a:avLst/>
          </a:prstGeom>
          <a:noFill/>
          <a:ln>
            <a:noFill/>
          </a:ln>
        </p:spPr>
      </p:pic>
      <p:sp>
        <p:nvSpPr>
          <p:cNvPr id="180" name="Google Shape;180;p11"/>
          <p:cNvSpPr txBox="1"/>
          <p:nvPr/>
        </p:nvSpPr>
        <p:spPr>
          <a:xfrm>
            <a:off x="125730" y="5434330"/>
            <a:ext cx="5460365" cy="52197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extract_comb(m, "111")</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[1] "m" "q"</a:t>
            </a:r>
            <a:endParaRPr sz="1400">
              <a:solidFill>
                <a:schemeClr val="dk1"/>
              </a:solidFill>
              <a:latin typeface="Calibri"/>
              <a:ea typeface="Calibri"/>
              <a:cs typeface="Calibri"/>
              <a:sym typeface="Calibri"/>
            </a:endParaRPr>
          </a:p>
        </p:txBody>
      </p:sp>
      <p:sp>
        <p:nvSpPr>
          <p:cNvPr id="181" name="Google Shape;181;p11"/>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2"/>
          <p:cNvSpPr txBox="1"/>
          <p:nvPr>
            <p:ph type="title"/>
          </p:nvPr>
        </p:nvSpPr>
        <p:spPr>
          <a:xfrm>
            <a:off x="59055" y="29845"/>
            <a:ext cx="10515600" cy="57531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lang="en-US">
                <a:solidFill>
                  <a:schemeClr val="accent1"/>
                </a:solidFill>
              </a:rPr>
              <a:t>Combination matrix</a:t>
            </a:r>
            <a:endParaRPr>
              <a:solidFill>
                <a:schemeClr val="accent1"/>
              </a:solidFill>
            </a:endParaRPr>
          </a:p>
        </p:txBody>
      </p:sp>
      <p:pic>
        <p:nvPicPr>
          <p:cNvPr descr="Screenshot from 2022-05-30 15-14-30" id="187" name="Google Shape;187;p12"/>
          <p:cNvPicPr preferRelativeResize="0"/>
          <p:nvPr/>
        </p:nvPicPr>
        <p:blipFill rotWithShape="1">
          <a:blip r:embed="rId3">
            <a:alphaModFix/>
          </a:blip>
          <a:srcRect b="0" l="0" r="0" t="0"/>
          <a:stretch/>
        </p:blipFill>
        <p:spPr>
          <a:xfrm>
            <a:off x="639445" y="1045845"/>
            <a:ext cx="1370330" cy="3392805"/>
          </a:xfrm>
          <a:prstGeom prst="rect">
            <a:avLst/>
          </a:prstGeom>
          <a:noFill/>
          <a:ln>
            <a:noFill/>
          </a:ln>
        </p:spPr>
      </p:pic>
      <p:sp>
        <p:nvSpPr>
          <p:cNvPr id="188" name="Google Shape;188;p12"/>
          <p:cNvSpPr txBox="1"/>
          <p:nvPr/>
        </p:nvSpPr>
        <p:spPr>
          <a:xfrm>
            <a:off x="2327910" y="1153795"/>
            <a:ext cx="9538335" cy="1476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value of 1 means to select that set and 0 means not to select that set. E.g., 1 1 0 means to select set A, B while not set C. Note there is no 0 0 0, because the background set is not of interest here. In following part of this section, we refer A, B and C as sets and each combination as combination set. The whole binary matrix is called </a:t>
            </a:r>
            <a:r>
              <a:rPr b="1" lang="en-US" sz="1800">
                <a:solidFill>
                  <a:schemeClr val="dk1"/>
                </a:solidFill>
                <a:latin typeface="Calibri"/>
                <a:ea typeface="Calibri"/>
                <a:cs typeface="Calibri"/>
                <a:sym typeface="Calibri"/>
              </a:rPr>
              <a:t>combination matrix.</a:t>
            </a:r>
            <a:endParaRPr b="1" sz="1800">
              <a:solidFill>
                <a:schemeClr val="dk1"/>
              </a:solidFill>
              <a:latin typeface="Calibri"/>
              <a:ea typeface="Calibri"/>
              <a:cs typeface="Calibri"/>
              <a:sym typeface="Calibri"/>
            </a:endParaRPr>
          </a:p>
        </p:txBody>
      </p:sp>
      <p:pic>
        <p:nvPicPr>
          <p:cNvPr descr="Screenshot from 2022-05-30 15-18-06" id="189" name="Google Shape;189;p12"/>
          <p:cNvPicPr preferRelativeResize="0"/>
          <p:nvPr/>
        </p:nvPicPr>
        <p:blipFill rotWithShape="1">
          <a:blip r:embed="rId4">
            <a:alphaModFix/>
          </a:blip>
          <a:srcRect b="0" l="0" r="0" t="0"/>
          <a:stretch/>
        </p:blipFill>
        <p:spPr>
          <a:xfrm>
            <a:off x="7054850" y="2395220"/>
            <a:ext cx="3848735" cy="4095115"/>
          </a:xfrm>
          <a:prstGeom prst="rect">
            <a:avLst/>
          </a:prstGeom>
          <a:noFill/>
          <a:ln>
            <a:noFill/>
          </a:ln>
        </p:spPr>
      </p:pic>
      <p:sp>
        <p:nvSpPr>
          <p:cNvPr id="190" name="Google Shape;190;p12"/>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Screenshot from 2022-05-30 15-22-14" id="195" name="Google Shape;195;p13"/>
          <p:cNvPicPr preferRelativeResize="0"/>
          <p:nvPr>
            <p:ph idx="1" type="body"/>
          </p:nvPr>
        </p:nvPicPr>
        <p:blipFill rotWithShape="1">
          <a:blip r:embed="rId3">
            <a:alphaModFix/>
          </a:blip>
          <a:srcRect b="0" l="485" r="0" t="0"/>
          <a:stretch/>
        </p:blipFill>
        <p:spPr>
          <a:xfrm>
            <a:off x="5157470" y="631190"/>
            <a:ext cx="6633845" cy="5595620"/>
          </a:xfrm>
          <a:prstGeom prst="rect">
            <a:avLst/>
          </a:prstGeom>
          <a:noFill/>
          <a:ln>
            <a:noFill/>
          </a:ln>
        </p:spPr>
      </p:pic>
      <p:sp>
        <p:nvSpPr>
          <p:cNvPr id="196" name="Google Shape;196;p13"/>
          <p:cNvSpPr txBox="1"/>
          <p:nvPr>
            <p:ph type="title"/>
          </p:nvPr>
        </p:nvSpPr>
        <p:spPr>
          <a:xfrm>
            <a:off x="59055" y="29845"/>
            <a:ext cx="10515600" cy="60134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lang="en-US">
                <a:solidFill>
                  <a:schemeClr val="accent1"/>
                </a:solidFill>
              </a:rPr>
              <a:t>Combination matrix</a:t>
            </a:r>
            <a:endParaRPr>
              <a:solidFill>
                <a:schemeClr val="accent1"/>
              </a:solidFill>
            </a:endParaRPr>
          </a:p>
        </p:txBody>
      </p:sp>
      <p:pic>
        <p:nvPicPr>
          <p:cNvPr descr="Screenshot from 2022-05-30 15-23-32" id="197" name="Google Shape;197;p13"/>
          <p:cNvPicPr preferRelativeResize="0"/>
          <p:nvPr/>
        </p:nvPicPr>
        <p:blipFill rotWithShape="1">
          <a:blip r:embed="rId4">
            <a:alphaModFix/>
          </a:blip>
          <a:srcRect b="0" l="0" r="0" t="0"/>
          <a:stretch/>
        </p:blipFill>
        <p:spPr>
          <a:xfrm>
            <a:off x="59055" y="1189990"/>
            <a:ext cx="4961890" cy="1685925"/>
          </a:xfrm>
          <a:prstGeom prst="rect">
            <a:avLst/>
          </a:prstGeom>
          <a:noFill/>
          <a:ln>
            <a:noFill/>
          </a:ln>
        </p:spPr>
      </p:pic>
      <p:pic>
        <p:nvPicPr>
          <p:cNvPr descr="Screenshot from 2022-05-30 15-18-06" id="198" name="Google Shape;198;p13"/>
          <p:cNvPicPr preferRelativeResize="0"/>
          <p:nvPr/>
        </p:nvPicPr>
        <p:blipFill rotWithShape="1">
          <a:blip r:embed="rId5">
            <a:alphaModFix/>
          </a:blip>
          <a:srcRect b="0" l="0" r="0" t="0"/>
          <a:stretch/>
        </p:blipFill>
        <p:spPr>
          <a:xfrm>
            <a:off x="1115695" y="2987040"/>
            <a:ext cx="3123565" cy="3564890"/>
          </a:xfrm>
          <a:prstGeom prst="rect">
            <a:avLst/>
          </a:prstGeom>
          <a:noFill/>
          <a:ln>
            <a:noFill/>
          </a:ln>
        </p:spPr>
      </p:pic>
      <p:sp>
        <p:nvSpPr>
          <p:cNvPr id="199" name="Google Shape;199;p13"/>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4"/>
          <p:cNvSpPr txBox="1"/>
          <p:nvPr/>
        </p:nvSpPr>
        <p:spPr>
          <a:xfrm>
            <a:off x="87630" y="139700"/>
            <a:ext cx="2540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UpSet(m)</a:t>
            </a:r>
            <a:endParaRPr sz="1800">
              <a:solidFill>
                <a:schemeClr val="dk1"/>
              </a:solidFill>
              <a:latin typeface="Calibri"/>
              <a:ea typeface="Calibri"/>
              <a:cs typeface="Calibri"/>
              <a:sym typeface="Calibri"/>
            </a:endParaRPr>
          </a:p>
        </p:txBody>
      </p:sp>
      <p:pic>
        <p:nvPicPr>
          <p:cNvPr descr="Screenshot from 2022-04-17 22-38-20" id="205" name="Google Shape;205;p14"/>
          <p:cNvPicPr preferRelativeResize="0"/>
          <p:nvPr/>
        </p:nvPicPr>
        <p:blipFill rotWithShape="1">
          <a:blip r:embed="rId3">
            <a:alphaModFix/>
          </a:blip>
          <a:srcRect b="0" l="0" r="0" t="0"/>
          <a:stretch/>
        </p:blipFill>
        <p:spPr>
          <a:xfrm>
            <a:off x="346710" y="690880"/>
            <a:ext cx="5744210" cy="5761990"/>
          </a:xfrm>
          <a:prstGeom prst="rect">
            <a:avLst/>
          </a:prstGeom>
          <a:noFill/>
          <a:ln>
            <a:noFill/>
          </a:ln>
        </p:spPr>
      </p:pic>
      <p:sp>
        <p:nvSpPr>
          <p:cNvPr id="206" name="Google Shape;206;p14"/>
          <p:cNvSpPr txBox="1"/>
          <p:nvPr/>
        </p:nvSpPr>
        <p:spPr>
          <a:xfrm>
            <a:off x="5659120" y="139700"/>
            <a:ext cx="2540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UpSet(t(m))</a:t>
            </a:r>
            <a:endParaRPr sz="1800">
              <a:solidFill>
                <a:schemeClr val="dk1"/>
              </a:solidFill>
              <a:latin typeface="Calibri"/>
              <a:ea typeface="Calibri"/>
              <a:cs typeface="Calibri"/>
              <a:sym typeface="Calibri"/>
            </a:endParaRPr>
          </a:p>
        </p:txBody>
      </p:sp>
      <p:pic>
        <p:nvPicPr>
          <p:cNvPr descr="Screenshot from 2022-04-17 22-44-07" id="207" name="Google Shape;207;p14"/>
          <p:cNvPicPr preferRelativeResize="0"/>
          <p:nvPr/>
        </p:nvPicPr>
        <p:blipFill rotWithShape="1">
          <a:blip r:embed="rId4">
            <a:alphaModFix/>
          </a:blip>
          <a:srcRect b="0" l="0" r="0" t="0"/>
          <a:stretch/>
        </p:blipFill>
        <p:spPr>
          <a:xfrm>
            <a:off x="7282815" y="768985"/>
            <a:ext cx="4323080" cy="53200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5"/>
          <p:cNvSpPr txBox="1"/>
          <p:nvPr/>
        </p:nvSpPr>
        <p:spPr>
          <a:xfrm>
            <a:off x="12700" y="93980"/>
            <a:ext cx="114096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UpSet(m, set_order = c("a", "b", "c"), comb_order = order(comb_size(m)))</a:t>
            </a:r>
            <a:endParaRPr sz="1800">
              <a:solidFill>
                <a:schemeClr val="dk1"/>
              </a:solidFill>
              <a:latin typeface="Calibri"/>
              <a:ea typeface="Calibri"/>
              <a:cs typeface="Calibri"/>
              <a:sym typeface="Calibri"/>
            </a:endParaRPr>
          </a:p>
        </p:txBody>
      </p:sp>
      <p:pic>
        <p:nvPicPr>
          <p:cNvPr descr="Screenshot from 2022-04-17 22-40-37" id="213" name="Google Shape;213;p15"/>
          <p:cNvPicPr preferRelativeResize="0"/>
          <p:nvPr/>
        </p:nvPicPr>
        <p:blipFill rotWithShape="1">
          <a:blip r:embed="rId3">
            <a:alphaModFix/>
          </a:blip>
          <a:srcRect b="0" l="0" r="0" t="0"/>
          <a:stretch/>
        </p:blipFill>
        <p:spPr>
          <a:xfrm>
            <a:off x="2760980" y="679450"/>
            <a:ext cx="6323965" cy="2739390"/>
          </a:xfrm>
          <a:prstGeom prst="rect">
            <a:avLst/>
          </a:prstGeom>
          <a:noFill/>
          <a:ln>
            <a:noFill/>
          </a:ln>
        </p:spPr>
      </p:pic>
      <p:sp>
        <p:nvSpPr>
          <p:cNvPr id="214" name="Google Shape;214;p15"/>
          <p:cNvSpPr txBox="1"/>
          <p:nvPr/>
        </p:nvSpPr>
        <p:spPr>
          <a:xfrm>
            <a:off x="18415" y="3268345"/>
            <a:ext cx="1215580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UpSet(m, pt_size = unit(5, "mm"), lwd = 3, comb_col = c("red", "blue", "black")[comb_degree(m)])</a:t>
            </a:r>
            <a:endParaRPr sz="1800">
              <a:solidFill>
                <a:schemeClr val="dk1"/>
              </a:solidFill>
              <a:latin typeface="Calibri"/>
              <a:ea typeface="Calibri"/>
              <a:cs typeface="Calibri"/>
              <a:sym typeface="Calibri"/>
            </a:endParaRPr>
          </a:p>
        </p:txBody>
      </p:sp>
      <p:pic>
        <p:nvPicPr>
          <p:cNvPr descr="Screenshot from 2022-04-17 22-42-23" id="215" name="Google Shape;215;p15"/>
          <p:cNvPicPr preferRelativeResize="0"/>
          <p:nvPr/>
        </p:nvPicPr>
        <p:blipFill rotWithShape="1">
          <a:blip r:embed="rId4">
            <a:alphaModFix/>
          </a:blip>
          <a:srcRect b="0" l="0" r="0" t="0"/>
          <a:stretch/>
        </p:blipFill>
        <p:spPr>
          <a:xfrm>
            <a:off x="3197860" y="3859530"/>
            <a:ext cx="5643880" cy="276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6"/>
          <p:cNvSpPr txBox="1"/>
          <p:nvPr>
            <p:ph type="title"/>
          </p:nvPr>
        </p:nvSpPr>
        <p:spPr>
          <a:xfrm>
            <a:off x="-5715" y="-2540"/>
            <a:ext cx="10515600" cy="52006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lang="en-US">
                <a:solidFill>
                  <a:schemeClr val="accent1"/>
                </a:solidFill>
              </a:rPr>
              <a:t>UpSet vs. Venn Diagrams</a:t>
            </a:r>
            <a:endParaRPr>
              <a:solidFill>
                <a:schemeClr val="accent1"/>
              </a:solidFill>
            </a:endParaRPr>
          </a:p>
        </p:txBody>
      </p:sp>
      <p:pic>
        <p:nvPicPr>
          <p:cNvPr id="221" name="Google Shape;221;p16"/>
          <p:cNvPicPr preferRelativeResize="0"/>
          <p:nvPr/>
        </p:nvPicPr>
        <p:blipFill rotWithShape="1">
          <a:blip r:embed="rId3">
            <a:alphaModFix/>
          </a:blip>
          <a:srcRect b="0" l="0" r="0" t="0"/>
          <a:stretch/>
        </p:blipFill>
        <p:spPr>
          <a:xfrm>
            <a:off x="121285" y="1318895"/>
            <a:ext cx="4912995" cy="4220210"/>
          </a:xfrm>
          <a:prstGeom prst="rect">
            <a:avLst/>
          </a:prstGeom>
          <a:noFill/>
          <a:ln>
            <a:noFill/>
          </a:ln>
        </p:spPr>
      </p:pic>
      <p:pic>
        <p:nvPicPr>
          <p:cNvPr descr="Screenshot from 2022-05-30 15-06-14" id="222" name="Google Shape;222;p16"/>
          <p:cNvPicPr preferRelativeResize="0"/>
          <p:nvPr/>
        </p:nvPicPr>
        <p:blipFill rotWithShape="1">
          <a:blip r:embed="rId4">
            <a:alphaModFix/>
          </a:blip>
          <a:srcRect b="0" l="0" r="0" t="0"/>
          <a:stretch/>
        </p:blipFill>
        <p:spPr>
          <a:xfrm>
            <a:off x="5367020" y="685800"/>
            <a:ext cx="6834505" cy="4853305"/>
          </a:xfrm>
          <a:prstGeom prst="rect">
            <a:avLst/>
          </a:prstGeom>
          <a:noFill/>
          <a:ln>
            <a:noFill/>
          </a:ln>
        </p:spPr>
      </p:pic>
      <p:sp>
        <p:nvSpPr>
          <p:cNvPr id="223" name="Google Shape;223;p16"/>
          <p:cNvSpPr txBox="1"/>
          <p:nvPr/>
        </p:nvSpPr>
        <p:spPr>
          <a:xfrm>
            <a:off x="9661525" y="6447155"/>
            <a:ext cx="2540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https://upset.app/</a:t>
            </a:r>
            <a:endParaRPr sz="1800">
              <a:solidFill>
                <a:schemeClr val="dk1"/>
              </a:solidFill>
              <a:latin typeface="Calibri"/>
              <a:ea typeface="Calibri"/>
              <a:cs typeface="Calibri"/>
              <a:sym typeface="Calibri"/>
            </a:endParaRPr>
          </a:p>
        </p:txBody>
      </p:sp>
      <p:sp>
        <p:nvSpPr>
          <p:cNvPr id="224" name="Google Shape;224;p16"/>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Screenshot from 2022-06-02 22-16-12" id="229" name="Google Shape;229;p17"/>
          <p:cNvPicPr preferRelativeResize="0"/>
          <p:nvPr>
            <p:ph idx="1" type="body"/>
          </p:nvPr>
        </p:nvPicPr>
        <p:blipFill rotWithShape="1">
          <a:blip r:embed="rId3">
            <a:alphaModFix/>
          </a:blip>
          <a:srcRect b="0" l="0" r="0" t="0"/>
          <a:stretch/>
        </p:blipFill>
        <p:spPr>
          <a:xfrm>
            <a:off x="6675120" y="982345"/>
            <a:ext cx="4887595" cy="4903470"/>
          </a:xfrm>
          <a:prstGeom prst="rect">
            <a:avLst/>
          </a:prstGeom>
          <a:noFill/>
          <a:ln>
            <a:noFill/>
          </a:ln>
        </p:spPr>
      </p:pic>
      <p:pic>
        <p:nvPicPr>
          <p:cNvPr descr="Screenshot from 2022-06-02 22-17-01" id="230" name="Google Shape;230;p17"/>
          <p:cNvPicPr preferRelativeResize="0"/>
          <p:nvPr/>
        </p:nvPicPr>
        <p:blipFill rotWithShape="1">
          <a:blip r:embed="rId4">
            <a:alphaModFix/>
          </a:blip>
          <a:srcRect b="0" l="0" r="0" t="0"/>
          <a:stretch/>
        </p:blipFill>
        <p:spPr>
          <a:xfrm>
            <a:off x="470535" y="982345"/>
            <a:ext cx="5224780" cy="5156200"/>
          </a:xfrm>
          <a:prstGeom prst="rect">
            <a:avLst/>
          </a:prstGeom>
          <a:noFill/>
          <a:ln>
            <a:noFill/>
          </a:ln>
        </p:spPr>
      </p:pic>
      <p:sp>
        <p:nvSpPr>
          <p:cNvPr id="231" name="Google Shape;231;p17"/>
          <p:cNvSpPr txBox="1"/>
          <p:nvPr/>
        </p:nvSpPr>
        <p:spPr>
          <a:xfrm>
            <a:off x="66040" y="66675"/>
            <a:ext cx="781939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accent1"/>
                </a:solidFill>
                <a:latin typeface="Calibri"/>
                <a:ea typeface="Calibri"/>
                <a:cs typeface="Calibri"/>
                <a:sym typeface="Calibri"/>
              </a:rPr>
              <a:t>Tiny and Fun Set Intersections</a:t>
            </a:r>
            <a:endParaRPr b="1" sz="2400">
              <a:solidFill>
                <a:schemeClr val="accent1"/>
              </a:solidFill>
              <a:latin typeface="Calibri"/>
              <a:ea typeface="Calibri"/>
              <a:cs typeface="Calibri"/>
              <a:sym typeface="Calibri"/>
            </a:endParaRPr>
          </a:p>
        </p:txBody>
      </p:sp>
      <p:sp>
        <p:nvSpPr>
          <p:cNvPr id="232" name="Google Shape;232;p17"/>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177800" y="40640"/>
            <a:ext cx="10515600" cy="5797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2800"/>
              <a:buFont typeface="Calibri"/>
              <a:buNone/>
            </a:pPr>
            <a:r>
              <a:rPr b="1" lang="en-US" sz="2800">
                <a:solidFill>
                  <a:schemeClr val="accent1"/>
                </a:solidFill>
              </a:rPr>
              <a:t>Complicated Sets</a:t>
            </a:r>
            <a:endParaRPr b="1" sz="2800">
              <a:solidFill>
                <a:schemeClr val="accent1"/>
              </a:solidFill>
            </a:endParaRPr>
          </a:p>
        </p:txBody>
      </p:sp>
      <p:pic>
        <p:nvPicPr>
          <p:cNvPr descr="Screenshot from 2022-06-02 22-30-26" id="238" name="Google Shape;238;p18"/>
          <p:cNvPicPr preferRelativeResize="0"/>
          <p:nvPr/>
        </p:nvPicPr>
        <p:blipFill rotWithShape="1">
          <a:blip r:embed="rId3">
            <a:alphaModFix/>
          </a:blip>
          <a:srcRect b="0" l="0" r="0" t="0"/>
          <a:stretch/>
        </p:blipFill>
        <p:spPr>
          <a:xfrm>
            <a:off x="252730" y="1174115"/>
            <a:ext cx="5155565" cy="4290060"/>
          </a:xfrm>
          <a:prstGeom prst="rect">
            <a:avLst/>
          </a:prstGeom>
          <a:noFill/>
          <a:ln>
            <a:noFill/>
          </a:ln>
        </p:spPr>
      </p:pic>
      <p:pic>
        <p:nvPicPr>
          <p:cNvPr descr="Screenshot from 2022-06-02 22-31-34" id="239" name="Google Shape;239;p18"/>
          <p:cNvPicPr preferRelativeResize="0"/>
          <p:nvPr/>
        </p:nvPicPr>
        <p:blipFill rotWithShape="1">
          <a:blip r:embed="rId4">
            <a:alphaModFix/>
          </a:blip>
          <a:srcRect b="0" l="0" r="0" t="0"/>
          <a:stretch/>
        </p:blipFill>
        <p:spPr>
          <a:xfrm>
            <a:off x="5950585" y="1083310"/>
            <a:ext cx="5008880" cy="4986655"/>
          </a:xfrm>
          <a:prstGeom prst="rect">
            <a:avLst/>
          </a:prstGeom>
          <a:noFill/>
          <a:ln>
            <a:noFill/>
          </a:ln>
        </p:spPr>
      </p:pic>
      <p:sp>
        <p:nvSpPr>
          <p:cNvPr id="240" name="Google Shape;240;p18"/>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nvSpPr>
        <p:spPr>
          <a:xfrm>
            <a:off x="33655" y="99060"/>
            <a:ext cx="747268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accent1"/>
                </a:solidFill>
                <a:latin typeface="Calibri"/>
                <a:ea typeface="Calibri"/>
                <a:cs typeface="Calibri"/>
                <a:sym typeface="Calibri"/>
              </a:rPr>
              <a:t>Explore In Context Set Information</a:t>
            </a:r>
            <a:endParaRPr b="1" sz="2400">
              <a:solidFill>
                <a:schemeClr val="accent1"/>
              </a:solidFill>
              <a:latin typeface="Calibri"/>
              <a:ea typeface="Calibri"/>
              <a:cs typeface="Calibri"/>
              <a:sym typeface="Calibri"/>
            </a:endParaRPr>
          </a:p>
        </p:txBody>
      </p:sp>
      <p:pic>
        <p:nvPicPr>
          <p:cNvPr descr="Screenshot from 2022-06-02 22-37-34" id="246" name="Google Shape;246;p19"/>
          <p:cNvPicPr preferRelativeResize="0"/>
          <p:nvPr/>
        </p:nvPicPr>
        <p:blipFill rotWithShape="1">
          <a:blip r:embed="rId3">
            <a:alphaModFix/>
          </a:blip>
          <a:srcRect b="0" l="0" r="0" t="0"/>
          <a:stretch/>
        </p:blipFill>
        <p:spPr>
          <a:xfrm>
            <a:off x="33655" y="467360"/>
            <a:ext cx="4292600" cy="3034665"/>
          </a:xfrm>
          <a:prstGeom prst="rect">
            <a:avLst/>
          </a:prstGeom>
          <a:noFill/>
          <a:ln>
            <a:noFill/>
          </a:ln>
        </p:spPr>
      </p:pic>
      <p:pic>
        <p:nvPicPr>
          <p:cNvPr descr="Screenshot from 2022-06-02 22-39-40" id="247" name="Google Shape;247;p19"/>
          <p:cNvPicPr preferRelativeResize="0"/>
          <p:nvPr/>
        </p:nvPicPr>
        <p:blipFill rotWithShape="1">
          <a:blip r:embed="rId4">
            <a:alphaModFix/>
          </a:blip>
          <a:srcRect b="0" l="0" r="0" t="0"/>
          <a:stretch/>
        </p:blipFill>
        <p:spPr>
          <a:xfrm>
            <a:off x="6847205" y="328930"/>
            <a:ext cx="4965700" cy="3310890"/>
          </a:xfrm>
          <a:prstGeom prst="rect">
            <a:avLst/>
          </a:prstGeom>
          <a:noFill/>
          <a:ln>
            <a:noFill/>
          </a:ln>
        </p:spPr>
      </p:pic>
      <p:pic>
        <p:nvPicPr>
          <p:cNvPr descr="Screenshot from 2022-06-02 22-40-05" id="248" name="Google Shape;248;p19"/>
          <p:cNvPicPr preferRelativeResize="0"/>
          <p:nvPr/>
        </p:nvPicPr>
        <p:blipFill rotWithShape="1">
          <a:blip r:embed="rId5">
            <a:alphaModFix/>
          </a:blip>
          <a:srcRect b="0" l="0" r="0" t="1921"/>
          <a:stretch/>
        </p:blipFill>
        <p:spPr>
          <a:xfrm>
            <a:off x="4098925" y="3348355"/>
            <a:ext cx="3315335" cy="3303270"/>
          </a:xfrm>
          <a:prstGeom prst="rect">
            <a:avLst/>
          </a:prstGeom>
          <a:noFill/>
          <a:ln>
            <a:noFill/>
          </a:ln>
        </p:spPr>
      </p:pic>
      <p:sp>
        <p:nvSpPr>
          <p:cNvPr id="249" name="Google Shape;249;p19"/>
          <p:cNvSpPr txBox="1"/>
          <p:nvPr/>
        </p:nvSpPr>
        <p:spPr>
          <a:xfrm>
            <a:off x="7281545" y="6461760"/>
            <a:ext cx="4812030"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Calibri"/>
                <a:ea typeface="Calibri"/>
                <a:cs typeface="Calibri"/>
                <a:sym typeface="Calibri"/>
              </a:rPr>
              <a:t>https://www.littlemissdata.com/blog/set-analysis</a:t>
            </a:r>
            <a:endParaRPr i="1" sz="1400">
              <a:solidFill>
                <a:schemeClr val="dk1"/>
              </a:solidFill>
              <a:latin typeface="Calibri"/>
              <a:ea typeface="Calibri"/>
              <a:cs typeface="Calibri"/>
              <a:sym typeface="Calibri"/>
            </a:endParaRPr>
          </a:p>
        </p:txBody>
      </p:sp>
      <p:sp>
        <p:nvSpPr>
          <p:cNvPr id="250" name="Google Shape;250;p19"/>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
          <p:cNvSpPr txBox="1"/>
          <p:nvPr>
            <p:ph type="title"/>
          </p:nvPr>
        </p:nvSpPr>
        <p:spPr>
          <a:xfrm>
            <a:off x="81280" y="73025"/>
            <a:ext cx="10515600" cy="8724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solidFill>
                  <a:schemeClr val="accent1"/>
                </a:solidFill>
              </a:rPr>
              <a:t>Outline </a:t>
            </a:r>
            <a:endParaRPr>
              <a:solidFill>
                <a:schemeClr val="accent1"/>
              </a:solidFill>
            </a:endParaRPr>
          </a:p>
        </p:txBody>
      </p:sp>
      <p:sp>
        <p:nvSpPr>
          <p:cNvPr id="88" name="Google Shape;88;p2"/>
          <p:cNvSpPr txBox="1"/>
          <p:nvPr>
            <p:ph idx="1" type="body"/>
          </p:nvPr>
        </p:nvSpPr>
        <p:spPr>
          <a:xfrm>
            <a:off x="351790" y="94551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1. Venn Diagram </a:t>
            </a:r>
            <a:endParaRPr/>
          </a:p>
          <a:p>
            <a:pPr indent="-228600" lvl="0" marL="228600" rtl="0" algn="l">
              <a:lnSpc>
                <a:spcPct val="90000"/>
              </a:lnSpc>
              <a:spcBef>
                <a:spcPts val="1000"/>
              </a:spcBef>
              <a:spcAft>
                <a:spcPts val="0"/>
              </a:spcAft>
              <a:buClr>
                <a:schemeClr val="dk1"/>
              </a:buClr>
              <a:buSzPts val="2800"/>
              <a:buChar char="•"/>
            </a:pPr>
            <a:r>
              <a:rPr lang="en-US"/>
              <a:t>2. Upsetplot </a:t>
            </a:r>
            <a:endParaRPr/>
          </a:p>
          <a:p>
            <a:pPr indent="-228600" lvl="0" marL="228600" rtl="0" algn="l">
              <a:lnSpc>
                <a:spcPct val="90000"/>
              </a:lnSpc>
              <a:spcBef>
                <a:spcPts val="1000"/>
              </a:spcBef>
              <a:spcAft>
                <a:spcPts val="0"/>
              </a:spcAft>
              <a:buClr>
                <a:schemeClr val="dk1"/>
              </a:buClr>
              <a:buSzPts val="2800"/>
              <a:buChar char="•"/>
            </a:pPr>
            <a:r>
              <a:rPr lang="en-US"/>
              <a:t>3. Heatmap </a:t>
            </a:r>
            <a:endParaRPr/>
          </a:p>
          <a:p>
            <a:pPr indent="-228600" lvl="0" marL="228600" rtl="0" algn="l">
              <a:lnSpc>
                <a:spcPct val="90000"/>
              </a:lnSpc>
              <a:spcBef>
                <a:spcPts val="1000"/>
              </a:spcBef>
              <a:spcAft>
                <a:spcPts val="0"/>
              </a:spcAft>
              <a:buClr>
                <a:schemeClr val="dk1"/>
              </a:buClr>
              <a:buSzPts val="2800"/>
              <a:buChar char="•"/>
            </a:pPr>
            <a:r>
              <a:rPr lang="en-US"/>
              <a:t>4. </a:t>
            </a:r>
            <a:r>
              <a:rPr lang="en-US">
                <a:solidFill>
                  <a:schemeClr val="dk1"/>
                </a:solidFill>
              </a:rPr>
              <a:t>Parallel plot</a:t>
            </a:r>
            <a:endParaRPr>
              <a:solidFill>
                <a:schemeClr val="dk1"/>
              </a:solidFill>
            </a:endParaRPr>
          </a:p>
          <a:p>
            <a:pPr indent="-228600" lvl="0" marL="228600" rtl="0" algn="l">
              <a:lnSpc>
                <a:spcPct val="90000"/>
              </a:lnSpc>
              <a:spcBef>
                <a:spcPts val="1000"/>
              </a:spcBef>
              <a:spcAft>
                <a:spcPts val="0"/>
              </a:spcAft>
              <a:buClr>
                <a:schemeClr val="dk1"/>
              </a:buClr>
              <a:buSzPts val="2800"/>
              <a:buChar char="•"/>
            </a:pPr>
            <a:r>
              <a:rPr lang="en-US"/>
              <a:t>5. Forest plot </a:t>
            </a:r>
            <a:endParaRPr/>
          </a:p>
          <a:p>
            <a:pPr indent="-228600" lvl="0" marL="228600" rtl="0" algn="l">
              <a:lnSpc>
                <a:spcPct val="90000"/>
              </a:lnSpc>
              <a:spcBef>
                <a:spcPts val="1000"/>
              </a:spcBef>
              <a:spcAft>
                <a:spcPts val="0"/>
              </a:spcAft>
              <a:buClr>
                <a:schemeClr val="dk1"/>
              </a:buClr>
              <a:buSzPts val="2800"/>
              <a:buChar char="•"/>
            </a:pPr>
            <a:r>
              <a:rPr lang="en-US"/>
              <a:t>6. </a:t>
            </a:r>
            <a:r>
              <a:rPr lang="en-US">
                <a:solidFill>
                  <a:schemeClr val="dk1"/>
                </a:solidFill>
              </a:rPr>
              <a:t>Scatter Plot Matrices</a:t>
            </a:r>
            <a:endParaRPr>
              <a:solidFill>
                <a:schemeClr val="dk1"/>
              </a:solidFill>
            </a:endParaRPr>
          </a:p>
          <a:p>
            <a:pPr indent="-50800" lvl="0" marL="228600" rtl="0" algn="l">
              <a:lnSpc>
                <a:spcPct val="90000"/>
              </a:lnSpc>
              <a:spcBef>
                <a:spcPts val="1000"/>
              </a:spcBef>
              <a:spcAft>
                <a:spcPts val="0"/>
              </a:spcAft>
              <a:buClr>
                <a:schemeClr val="dk1"/>
              </a:buClr>
              <a:buSzPts val="2800"/>
              <a:buNone/>
            </a:pPr>
            <a:r>
              <a:t/>
            </a:r>
            <a:endParaRPr>
              <a:solidFill>
                <a:schemeClr val="dk1"/>
              </a:solidFill>
            </a:endParaRPr>
          </a:p>
        </p:txBody>
      </p:sp>
      <p:sp>
        <p:nvSpPr>
          <p:cNvPr id="89" name="Google Shape;89;p2"/>
          <p:cNvSpPr/>
          <p:nvPr/>
        </p:nvSpPr>
        <p:spPr>
          <a:xfrm>
            <a:off x="21590" y="723900"/>
            <a:ext cx="12148820" cy="10858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5715" y="145415"/>
            <a:ext cx="12181205" cy="571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accent1"/>
              </a:buClr>
              <a:buSzPct val="100000"/>
              <a:buFont typeface="Calibri"/>
              <a:buNone/>
            </a:pPr>
            <a:r>
              <a:rPr lang="en-US">
                <a:solidFill>
                  <a:schemeClr val="accent1"/>
                </a:solidFill>
              </a:rPr>
              <a:t>Heatmap vs Parallel coordinates</a:t>
            </a:r>
            <a:endParaRPr>
              <a:solidFill>
                <a:schemeClr val="accent1"/>
              </a:solidFill>
            </a:endParaRPr>
          </a:p>
        </p:txBody>
      </p:sp>
      <p:pic>
        <p:nvPicPr>
          <p:cNvPr id="256" name="Google Shape;256;p20"/>
          <p:cNvPicPr preferRelativeResize="0"/>
          <p:nvPr/>
        </p:nvPicPr>
        <p:blipFill rotWithShape="1">
          <a:blip r:embed="rId3">
            <a:alphaModFix/>
          </a:blip>
          <a:srcRect b="0" l="0" r="0" t="0"/>
          <a:stretch/>
        </p:blipFill>
        <p:spPr>
          <a:xfrm>
            <a:off x="419100" y="1410335"/>
            <a:ext cx="4655820" cy="4592955"/>
          </a:xfrm>
          <a:prstGeom prst="rect">
            <a:avLst/>
          </a:prstGeom>
          <a:noFill/>
          <a:ln>
            <a:noFill/>
          </a:ln>
        </p:spPr>
      </p:pic>
      <p:pic>
        <p:nvPicPr>
          <p:cNvPr id="257" name="Google Shape;257;p20"/>
          <p:cNvPicPr preferRelativeResize="0"/>
          <p:nvPr/>
        </p:nvPicPr>
        <p:blipFill rotWithShape="1">
          <a:blip r:embed="rId4">
            <a:alphaModFix/>
          </a:blip>
          <a:srcRect b="0" l="0" r="0" t="0"/>
          <a:stretch/>
        </p:blipFill>
        <p:spPr>
          <a:xfrm>
            <a:off x="6528435" y="1410335"/>
            <a:ext cx="5074920" cy="5074920"/>
          </a:xfrm>
          <a:prstGeom prst="rect">
            <a:avLst/>
          </a:prstGeom>
          <a:noFill/>
          <a:ln>
            <a:noFill/>
          </a:ln>
        </p:spPr>
      </p:pic>
      <p:sp>
        <p:nvSpPr>
          <p:cNvPr id="258" name="Google Shape;258;p20"/>
          <p:cNvSpPr/>
          <p:nvPr/>
        </p:nvSpPr>
        <p:spPr>
          <a:xfrm>
            <a:off x="38100" y="71691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16510" y="105410"/>
            <a:ext cx="10515600" cy="45021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lang="en-US">
                <a:solidFill>
                  <a:schemeClr val="accent1"/>
                </a:solidFill>
              </a:rPr>
              <a:t>Heatmap </a:t>
            </a:r>
            <a:endParaRPr>
              <a:solidFill>
                <a:schemeClr val="accent1"/>
              </a:solidFill>
            </a:endParaRPr>
          </a:p>
        </p:txBody>
      </p:sp>
      <p:sp>
        <p:nvSpPr>
          <p:cNvPr id="264" name="Google Shape;264;p21"/>
          <p:cNvSpPr txBox="1"/>
          <p:nvPr/>
        </p:nvSpPr>
        <p:spPr>
          <a:xfrm>
            <a:off x="376555" y="788035"/>
            <a:ext cx="11216005" cy="119888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Heat Maps are graphical representations of data that utilize </a:t>
            </a:r>
            <a:r>
              <a:rPr lang="en-US" sz="1800" u="sng">
                <a:solidFill>
                  <a:schemeClr val="dk1"/>
                </a:solidFill>
                <a:latin typeface="Calibri"/>
                <a:ea typeface="Calibri"/>
                <a:cs typeface="Calibri"/>
                <a:sym typeface="Calibri"/>
              </a:rPr>
              <a:t>color-coded systems</a:t>
            </a:r>
            <a:r>
              <a:rPr lang="en-US" sz="1800">
                <a:solidFill>
                  <a:schemeClr val="dk1"/>
                </a:solidFill>
                <a:latin typeface="Calibri"/>
                <a:ea typeface="Calibri"/>
                <a:cs typeface="Calibri"/>
                <a:sym typeface="Calibri"/>
              </a:rPr>
              <a:t>. The primary purpose of Heat Maps is to better visualize the </a:t>
            </a:r>
            <a:r>
              <a:rPr lang="en-US" sz="1800">
                <a:solidFill>
                  <a:srgbClr val="FF0000"/>
                </a:solidFill>
                <a:latin typeface="Calibri"/>
                <a:ea typeface="Calibri"/>
                <a:cs typeface="Calibri"/>
                <a:sym typeface="Calibri"/>
              </a:rPr>
              <a:t>volume of locations/events </a:t>
            </a:r>
            <a:r>
              <a:rPr lang="en-US" sz="1800">
                <a:solidFill>
                  <a:schemeClr val="dk1"/>
                </a:solidFill>
                <a:latin typeface="Calibri"/>
                <a:ea typeface="Calibri"/>
                <a:cs typeface="Calibri"/>
                <a:sym typeface="Calibri"/>
              </a:rPr>
              <a:t>within a dataset and assist in directing</a:t>
            </a:r>
            <a:r>
              <a:rPr lang="en-US" sz="1800" u="sng">
                <a:solidFill>
                  <a:schemeClr val="dk1"/>
                </a:solidFill>
                <a:latin typeface="Calibri"/>
                <a:ea typeface="Calibri"/>
                <a:cs typeface="Calibri"/>
                <a:sym typeface="Calibri"/>
              </a:rPr>
              <a:t> viewers towards areas on data visualizations that matter most</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shot from 2022-05-28 08-49-49" id="265" name="Google Shape;265;p21"/>
          <p:cNvPicPr preferRelativeResize="0"/>
          <p:nvPr/>
        </p:nvPicPr>
        <p:blipFill rotWithShape="1">
          <a:blip r:embed="rId3">
            <a:alphaModFix/>
          </a:blip>
          <a:srcRect b="0" l="0" r="0" t="0"/>
          <a:stretch/>
        </p:blipFill>
        <p:spPr>
          <a:xfrm>
            <a:off x="109855" y="1693545"/>
            <a:ext cx="6339205" cy="4280535"/>
          </a:xfrm>
          <a:prstGeom prst="rect">
            <a:avLst/>
          </a:prstGeom>
          <a:noFill/>
          <a:ln>
            <a:noFill/>
          </a:ln>
        </p:spPr>
      </p:pic>
      <p:sp>
        <p:nvSpPr>
          <p:cNvPr id="266" name="Google Shape;266;p21"/>
          <p:cNvSpPr txBox="1"/>
          <p:nvPr/>
        </p:nvSpPr>
        <p:spPr>
          <a:xfrm>
            <a:off x="6449060" y="2325370"/>
            <a:ext cx="5622925" cy="9220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800">
                <a:solidFill>
                  <a:schemeClr val="dk1"/>
                </a:solidFill>
                <a:latin typeface="Calibri"/>
                <a:ea typeface="Calibri"/>
                <a:cs typeface="Calibri"/>
                <a:sym typeface="Calibri"/>
              </a:rPr>
              <a:t>With large volumes of data, as colors are easier to distinguish and make sense of than raw numbers.</a:t>
            </a:r>
            <a:endParaRPr i="1" sz="1800">
              <a:solidFill>
                <a:schemeClr val="dk1"/>
              </a:solidFill>
              <a:latin typeface="Calibri"/>
              <a:ea typeface="Calibri"/>
              <a:cs typeface="Calibri"/>
              <a:sym typeface="Calibri"/>
            </a:endParaRPr>
          </a:p>
        </p:txBody>
      </p:sp>
      <p:sp>
        <p:nvSpPr>
          <p:cNvPr id="267" name="Google Shape;267;p21"/>
          <p:cNvSpPr txBox="1"/>
          <p:nvPr/>
        </p:nvSpPr>
        <p:spPr>
          <a:xfrm>
            <a:off x="6449060" y="3511550"/>
            <a:ext cx="5622925"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Extremely versatile and efficient in drawing attention to trends</a:t>
            </a:r>
            <a:endParaRPr i="1" sz="1800">
              <a:solidFill>
                <a:schemeClr val="dk1"/>
              </a:solidFill>
              <a:latin typeface="Calibri"/>
              <a:ea typeface="Calibri"/>
              <a:cs typeface="Calibri"/>
              <a:sym typeface="Calibri"/>
            </a:endParaRPr>
          </a:p>
        </p:txBody>
      </p:sp>
      <p:sp>
        <p:nvSpPr>
          <p:cNvPr id="268" name="Google Shape;268;p21"/>
          <p:cNvSpPr txBox="1"/>
          <p:nvPr/>
        </p:nvSpPr>
        <p:spPr>
          <a:xfrm>
            <a:off x="109855" y="5974080"/>
            <a:ext cx="6888480" cy="6451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This Heat Map is displaying the dates and times whereby the store is most heavily trafficked</a:t>
            </a:r>
            <a:endParaRPr i="1" sz="1800">
              <a:solidFill>
                <a:schemeClr val="dk1"/>
              </a:solidFill>
              <a:latin typeface="Calibri"/>
              <a:ea typeface="Calibri"/>
              <a:cs typeface="Calibri"/>
              <a:sym typeface="Calibri"/>
            </a:endParaRPr>
          </a:p>
        </p:txBody>
      </p:sp>
      <p:sp>
        <p:nvSpPr>
          <p:cNvPr id="269" name="Google Shape;269;p21"/>
          <p:cNvSpPr/>
          <p:nvPr/>
        </p:nvSpPr>
        <p:spPr>
          <a:xfrm>
            <a:off x="2141220" y="2446020"/>
            <a:ext cx="2141855" cy="2423160"/>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21"/>
          <p:cNvSpPr/>
          <p:nvPr/>
        </p:nvSpPr>
        <p:spPr>
          <a:xfrm>
            <a:off x="38100" y="71691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48260" y="83820"/>
            <a:ext cx="10515600" cy="65532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lang="en-US" sz="4000">
                <a:solidFill>
                  <a:schemeClr val="accent1"/>
                </a:solidFill>
              </a:rPr>
              <a:t>Heat Map Adaptations</a:t>
            </a:r>
            <a:endParaRPr sz="4000">
              <a:solidFill>
                <a:schemeClr val="accent1"/>
              </a:solidFill>
            </a:endParaRPr>
          </a:p>
        </p:txBody>
      </p:sp>
      <p:sp>
        <p:nvSpPr>
          <p:cNvPr id="276" name="Google Shape;276;p22"/>
          <p:cNvSpPr txBox="1"/>
          <p:nvPr/>
        </p:nvSpPr>
        <p:spPr>
          <a:xfrm>
            <a:off x="173990" y="1038860"/>
            <a:ext cx="11890375" cy="267652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Business Analytics</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Website</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Exploratory Data Analysis</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Marketing and Sales</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Geovisualizatio</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Molecular Biology:  Heatmaps are used to study disparity and similarity patterns in DNA, RNA, etc.</a:t>
            </a:r>
            <a:endParaRPr sz="2400">
              <a:solidFill>
                <a:schemeClr val="dk1"/>
              </a:solidFill>
              <a:latin typeface="Calibri"/>
              <a:ea typeface="Calibri"/>
              <a:cs typeface="Calibri"/>
              <a:sym typeface="Calibri"/>
            </a:endParaRPr>
          </a:p>
        </p:txBody>
      </p:sp>
      <p:sp>
        <p:nvSpPr>
          <p:cNvPr id="277" name="Google Shape;277;p22"/>
          <p:cNvSpPr txBox="1"/>
          <p:nvPr/>
        </p:nvSpPr>
        <p:spPr>
          <a:xfrm>
            <a:off x="2261870" y="6399530"/>
            <a:ext cx="9895840" cy="368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Calibri"/>
                <a:ea typeface="Calibri"/>
                <a:cs typeface="Calibri"/>
                <a:sym typeface="Calibri"/>
              </a:rPr>
              <a:t>https://towardsdatascience.com/all-about-heatmaps-bb7d97f099d7</a:t>
            </a:r>
            <a:endParaRPr sz="1800">
              <a:solidFill>
                <a:schemeClr val="dk1"/>
              </a:solidFill>
              <a:latin typeface="Calibri"/>
              <a:ea typeface="Calibri"/>
              <a:cs typeface="Calibri"/>
              <a:sym typeface="Calibri"/>
            </a:endParaRPr>
          </a:p>
        </p:txBody>
      </p:sp>
      <p:sp>
        <p:nvSpPr>
          <p:cNvPr id="278" name="Google Shape;278;p22"/>
          <p:cNvSpPr/>
          <p:nvPr/>
        </p:nvSpPr>
        <p:spPr>
          <a:xfrm>
            <a:off x="38100" y="71691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3"/>
          <p:cNvSpPr txBox="1"/>
          <p:nvPr>
            <p:ph type="title"/>
          </p:nvPr>
        </p:nvSpPr>
        <p:spPr>
          <a:xfrm>
            <a:off x="48895" y="19050"/>
            <a:ext cx="10515600" cy="698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lang="en-US" sz="4000">
                <a:solidFill>
                  <a:schemeClr val="accent1"/>
                </a:solidFill>
              </a:rPr>
              <a:t>Tpye of HeatMaps</a:t>
            </a:r>
            <a:endParaRPr sz="4000">
              <a:solidFill>
                <a:schemeClr val="accent1"/>
              </a:solidFill>
            </a:endParaRPr>
          </a:p>
        </p:txBody>
      </p:sp>
      <p:sp>
        <p:nvSpPr>
          <p:cNvPr id="284" name="Google Shape;284;p23"/>
          <p:cNvSpPr txBox="1"/>
          <p:nvPr/>
        </p:nvSpPr>
        <p:spPr>
          <a:xfrm>
            <a:off x="600075" y="926465"/>
            <a:ext cx="2540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Clustered Heatmap</a:t>
            </a:r>
            <a:endParaRPr sz="1800">
              <a:solidFill>
                <a:schemeClr val="dk1"/>
              </a:solidFill>
              <a:latin typeface="Calibri"/>
              <a:ea typeface="Calibri"/>
              <a:cs typeface="Calibri"/>
              <a:sym typeface="Calibri"/>
            </a:endParaRPr>
          </a:p>
        </p:txBody>
      </p:sp>
      <p:pic>
        <p:nvPicPr>
          <p:cNvPr descr="Screenshot from 2022-06-02 23-28-26" id="285" name="Google Shape;285;p23"/>
          <p:cNvPicPr preferRelativeResize="0"/>
          <p:nvPr/>
        </p:nvPicPr>
        <p:blipFill rotWithShape="1">
          <a:blip r:embed="rId3">
            <a:alphaModFix/>
          </a:blip>
          <a:srcRect b="0" l="0" r="0" t="0"/>
          <a:stretch/>
        </p:blipFill>
        <p:spPr>
          <a:xfrm>
            <a:off x="254000" y="1294765"/>
            <a:ext cx="6522085" cy="5038725"/>
          </a:xfrm>
          <a:prstGeom prst="rect">
            <a:avLst/>
          </a:prstGeom>
          <a:noFill/>
          <a:ln>
            <a:noFill/>
          </a:ln>
        </p:spPr>
      </p:pic>
      <p:sp>
        <p:nvSpPr>
          <p:cNvPr id="286" name="Google Shape;286;p23"/>
          <p:cNvSpPr txBox="1"/>
          <p:nvPr/>
        </p:nvSpPr>
        <p:spPr>
          <a:xfrm>
            <a:off x="6373495" y="2051685"/>
            <a:ext cx="5567680" cy="230695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chemeClr val="dk1"/>
                </a:solidFill>
                <a:latin typeface="Calibri"/>
                <a:ea typeface="Calibri"/>
                <a:cs typeface="Calibri"/>
                <a:sym typeface="Calibri"/>
              </a:rPr>
              <a:t>Clustered Heatmap</a:t>
            </a:r>
            <a:r>
              <a:rPr lang="en-US" sz="1800">
                <a:solidFill>
                  <a:schemeClr val="dk1"/>
                </a:solidFill>
                <a:latin typeface="Calibri"/>
                <a:ea typeface="Calibri"/>
                <a:cs typeface="Calibri"/>
                <a:sym typeface="Calibri"/>
              </a:rPr>
              <a:t>: The goal of Clustered Heatmap is to build associations between both the data points and their features. This type of heatmap implements clustering as part of the process of grouping similar features. Clustered Heatmaps are widely used in biological sciences for studying gene similarities across individuals.</a:t>
            </a:r>
            <a:endParaRPr sz="1800">
              <a:solidFill>
                <a:schemeClr val="dk1"/>
              </a:solidFill>
              <a:latin typeface="Calibri"/>
              <a:ea typeface="Calibri"/>
              <a:cs typeface="Calibri"/>
              <a:sym typeface="Calibri"/>
            </a:endParaRPr>
          </a:p>
        </p:txBody>
      </p:sp>
      <p:sp>
        <p:nvSpPr>
          <p:cNvPr id="287" name="Google Shape;287;p23"/>
          <p:cNvSpPr/>
          <p:nvPr/>
        </p:nvSpPr>
        <p:spPr>
          <a:xfrm>
            <a:off x="38100" y="71691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4"/>
          <p:cNvSpPr txBox="1"/>
          <p:nvPr>
            <p:ph type="title"/>
          </p:nvPr>
        </p:nvSpPr>
        <p:spPr>
          <a:xfrm>
            <a:off x="48895" y="159385"/>
            <a:ext cx="12094210" cy="5524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lang="en-US">
                <a:solidFill>
                  <a:schemeClr val="accent1"/>
                </a:solidFill>
              </a:rPr>
              <a:t>Using cluster analysis to improve the heatmap</a:t>
            </a:r>
            <a:endParaRPr>
              <a:solidFill>
                <a:schemeClr val="accent1"/>
              </a:solidFill>
            </a:endParaRPr>
          </a:p>
        </p:txBody>
      </p:sp>
      <p:sp>
        <p:nvSpPr>
          <p:cNvPr id="293" name="Google Shape;293;p24"/>
          <p:cNvSpPr txBox="1"/>
          <p:nvPr/>
        </p:nvSpPr>
        <p:spPr>
          <a:xfrm>
            <a:off x="120015" y="880110"/>
            <a:ext cx="935482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Clustering might be the key component of heatmap visualization.</a:t>
            </a:r>
            <a:endParaRPr sz="1800">
              <a:solidFill>
                <a:schemeClr val="dk1"/>
              </a:solidFill>
              <a:latin typeface="Calibri"/>
              <a:ea typeface="Calibri"/>
              <a:cs typeface="Calibri"/>
              <a:sym typeface="Calibri"/>
            </a:endParaRPr>
          </a:p>
        </p:txBody>
      </p:sp>
      <p:pic>
        <p:nvPicPr>
          <p:cNvPr descr="Screenshot from 2022-06-04 09-19-06" id="294" name="Google Shape;294;p24"/>
          <p:cNvPicPr preferRelativeResize="0"/>
          <p:nvPr/>
        </p:nvPicPr>
        <p:blipFill rotWithShape="1">
          <a:blip r:embed="rId3">
            <a:alphaModFix/>
          </a:blip>
          <a:srcRect b="904" l="0" r="0" t="0"/>
          <a:stretch/>
        </p:blipFill>
        <p:spPr>
          <a:xfrm>
            <a:off x="200025" y="1692910"/>
            <a:ext cx="5077460" cy="4215765"/>
          </a:xfrm>
          <a:prstGeom prst="rect">
            <a:avLst/>
          </a:prstGeom>
          <a:noFill/>
          <a:ln>
            <a:noFill/>
          </a:ln>
        </p:spPr>
      </p:pic>
      <p:pic>
        <p:nvPicPr>
          <p:cNvPr descr="Screenshot from 2022-06-04 09-20-28" id="295" name="Google Shape;295;p24"/>
          <p:cNvPicPr preferRelativeResize="0"/>
          <p:nvPr/>
        </p:nvPicPr>
        <p:blipFill rotWithShape="1">
          <a:blip r:embed="rId4">
            <a:alphaModFix/>
          </a:blip>
          <a:srcRect b="0" l="0" r="0" t="0"/>
          <a:stretch/>
        </p:blipFill>
        <p:spPr>
          <a:xfrm>
            <a:off x="6715760" y="1692910"/>
            <a:ext cx="5099050" cy="4216400"/>
          </a:xfrm>
          <a:prstGeom prst="rect">
            <a:avLst/>
          </a:prstGeom>
          <a:noFill/>
          <a:ln>
            <a:noFill/>
          </a:ln>
        </p:spPr>
      </p:pic>
      <p:sp>
        <p:nvSpPr>
          <p:cNvPr id="296" name="Google Shape;296;p24"/>
          <p:cNvSpPr txBox="1"/>
          <p:nvPr/>
        </p:nvSpPr>
        <p:spPr>
          <a:xfrm>
            <a:off x="200025" y="1248410"/>
            <a:ext cx="425958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Heatmap(mat, </a:t>
            </a:r>
            <a:r>
              <a:rPr b="1" lang="en-US" sz="1200">
                <a:solidFill>
                  <a:schemeClr val="dk1"/>
                </a:solidFill>
                <a:latin typeface="Calibri"/>
                <a:ea typeface="Calibri"/>
                <a:cs typeface="Calibri"/>
                <a:sym typeface="Calibri"/>
              </a:rPr>
              <a:t>cluster_columns = FALSE, cluster_rows = FALSE)</a:t>
            </a:r>
            <a:endParaRPr b="1" sz="1200">
              <a:solidFill>
                <a:schemeClr val="dk1"/>
              </a:solidFill>
              <a:latin typeface="Calibri"/>
              <a:ea typeface="Calibri"/>
              <a:cs typeface="Calibri"/>
              <a:sym typeface="Calibri"/>
            </a:endParaRPr>
          </a:p>
        </p:txBody>
      </p:sp>
      <p:sp>
        <p:nvSpPr>
          <p:cNvPr id="297" name="Google Shape;297;p24"/>
          <p:cNvSpPr txBox="1"/>
          <p:nvPr/>
        </p:nvSpPr>
        <p:spPr>
          <a:xfrm>
            <a:off x="7032625" y="1248410"/>
            <a:ext cx="446532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Heatmap(mat,</a:t>
            </a:r>
            <a:r>
              <a:rPr b="1" lang="en-US" sz="1200">
                <a:solidFill>
                  <a:schemeClr val="dk1"/>
                </a:solidFill>
                <a:latin typeface="Calibri"/>
                <a:ea typeface="Calibri"/>
                <a:cs typeface="Calibri"/>
                <a:sym typeface="Calibri"/>
              </a:rPr>
              <a:t> cluster_columns = TRUE, cluster_rows = TRUE)</a:t>
            </a:r>
            <a:endParaRPr b="1" sz="1200">
              <a:solidFill>
                <a:schemeClr val="dk1"/>
              </a:solidFill>
              <a:latin typeface="Calibri"/>
              <a:ea typeface="Calibri"/>
              <a:cs typeface="Calibri"/>
              <a:sym typeface="Calibri"/>
            </a:endParaRPr>
          </a:p>
        </p:txBody>
      </p:sp>
      <p:sp>
        <p:nvSpPr>
          <p:cNvPr id="298" name="Google Shape;298;p24"/>
          <p:cNvSpPr txBox="1"/>
          <p:nvPr/>
        </p:nvSpPr>
        <p:spPr>
          <a:xfrm>
            <a:off x="1717675" y="6422390"/>
            <a:ext cx="1042543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https://jokergoo.github.io/ComplexHeatmap-reference/book/index.html</a:t>
            </a:r>
            <a:endParaRPr sz="1800">
              <a:solidFill>
                <a:schemeClr val="dk1"/>
              </a:solidFill>
              <a:latin typeface="Calibri"/>
              <a:ea typeface="Calibri"/>
              <a:cs typeface="Calibri"/>
              <a:sym typeface="Calibri"/>
            </a:endParaRPr>
          </a:p>
        </p:txBody>
      </p:sp>
      <p:sp>
        <p:nvSpPr>
          <p:cNvPr id="299" name="Google Shape;299;p24"/>
          <p:cNvSpPr/>
          <p:nvPr/>
        </p:nvSpPr>
        <p:spPr>
          <a:xfrm>
            <a:off x="38100" y="71691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p:nvPr/>
        </p:nvSpPr>
        <p:spPr>
          <a:xfrm>
            <a:off x="92710" y="164465"/>
            <a:ext cx="12094210" cy="55245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lang="en-US" sz="3200">
                <a:solidFill>
                  <a:schemeClr val="accent1"/>
                </a:solidFill>
                <a:latin typeface="Calibri"/>
                <a:ea typeface="Calibri"/>
                <a:cs typeface="Calibri"/>
                <a:sym typeface="Calibri"/>
              </a:rPr>
              <a:t>Using cluster analysis to improve the heatmap</a:t>
            </a:r>
            <a:endParaRPr sz="3200">
              <a:solidFill>
                <a:schemeClr val="accent1"/>
              </a:solidFill>
              <a:latin typeface="Calibri"/>
              <a:ea typeface="Calibri"/>
              <a:cs typeface="Calibri"/>
              <a:sym typeface="Calibri"/>
            </a:endParaRPr>
          </a:p>
        </p:txBody>
      </p:sp>
      <p:sp>
        <p:nvSpPr>
          <p:cNvPr id="305" name="Google Shape;305;p25"/>
          <p:cNvSpPr/>
          <p:nvPr/>
        </p:nvSpPr>
        <p:spPr>
          <a:xfrm>
            <a:off x="38100" y="71691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creenshot from 2022-05-28 15-36-54" id="306" name="Google Shape;306;p25"/>
          <p:cNvPicPr preferRelativeResize="0"/>
          <p:nvPr>
            <p:ph idx="1" type="body"/>
          </p:nvPr>
        </p:nvPicPr>
        <p:blipFill rotWithShape="1">
          <a:blip r:embed="rId3">
            <a:alphaModFix/>
          </a:blip>
          <a:srcRect b="0" l="0" r="0" t="0"/>
          <a:stretch/>
        </p:blipFill>
        <p:spPr>
          <a:xfrm>
            <a:off x="1263650" y="939800"/>
            <a:ext cx="10118090" cy="52781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6"/>
          <p:cNvSpPr/>
          <p:nvPr/>
        </p:nvSpPr>
        <p:spPr>
          <a:xfrm>
            <a:off x="48895" y="19050"/>
            <a:ext cx="10515600" cy="6985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lang="en-US" sz="4000">
                <a:solidFill>
                  <a:schemeClr val="accent1"/>
                </a:solidFill>
                <a:latin typeface="Calibri"/>
                <a:ea typeface="Calibri"/>
                <a:cs typeface="Calibri"/>
                <a:sym typeface="Calibri"/>
              </a:rPr>
              <a:t>Tpye of HeatMaps</a:t>
            </a:r>
            <a:endParaRPr sz="4000">
              <a:solidFill>
                <a:schemeClr val="accent1"/>
              </a:solidFill>
              <a:latin typeface="Calibri"/>
              <a:ea typeface="Calibri"/>
              <a:cs typeface="Calibri"/>
              <a:sym typeface="Calibri"/>
            </a:endParaRPr>
          </a:p>
        </p:txBody>
      </p:sp>
      <p:pic>
        <p:nvPicPr>
          <p:cNvPr descr="Screenshot from 2022-06-02 23-30-57" id="312" name="Google Shape;312;p26"/>
          <p:cNvPicPr preferRelativeResize="0"/>
          <p:nvPr/>
        </p:nvPicPr>
        <p:blipFill rotWithShape="1">
          <a:blip r:embed="rId3">
            <a:alphaModFix/>
          </a:blip>
          <a:srcRect b="0" l="0" r="0" t="0"/>
          <a:stretch/>
        </p:blipFill>
        <p:spPr>
          <a:xfrm>
            <a:off x="-20320" y="1455420"/>
            <a:ext cx="6910070" cy="5238115"/>
          </a:xfrm>
          <a:prstGeom prst="rect">
            <a:avLst/>
          </a:prstGeom>
          <a:noFill/>
          <a:ln>
            <a:noFill/>
          </a:ln>
        </p:spPr>
      </p:pic>
      <p:sp>
        <p:nvSpPr>
          <p:cNvPr id="313" name="Google Shape;313;p26"/>
          <p:cNvSpPr txBox="1"/>
          <p:nvPr/>
        </p:nvSpPr>
        <p:spPr>
          <a:xfrm>
            <a:off x="6751955" y="1545590"/>
            <a:ext cx="5395595" cy="20300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chemeClr val="dk1"/>
                </a:solidFill>
                <a:latin typeface="Calibri"/>
                <a:ea typeface="Calibri"/>
                <a:cs typeface="Calibri"/>
                <a:sym typeface="Calibri"/>
              </a:rPr>
              <a:t>Correlogram</a:t>
            </a:r>
            <a:r>
              <a:rPr lang="en-US" sz="1800">
                <a:solidFill>
                  <a:schemeClr val="dk1"/>
                </a:solidFill>
                <a:latin typeface="Calibri"/>
                <a:ea typeface="Calibri"/>
                <a:cs typeface="Calibri"/>
                <a:sym typeface="Calibri"/>
              </a:rPr>
              <a:t>: A correlogram replaces each of the variables on the two axes with numeric variables in the dataset. Each square depicts the relationship between the two intersecting variables, which helps to build descriptive or predictive statistical models.</a:t>
            </a:r>
            <a:endParaRPr sz="1800">
              <a:solidFill>
                <a:schemeClr val="dk1"/>
              </a:solidFill>
              <a:latin typeface="Calibri"/>
              <a:ea typeface="Calibri"/>
              <a:cs typeface="Calibri"/>
              <a:sym typeface="Calibri"/>
            </a:endParaRPr>
          </a:p>
        </p:txBody>
      </p:sp>
      <p:sp>
        <p:nvSpPr>
          <p:cNvPr id="314" name="Google Shape;314;p26"/>
          <p:cNvSpPr txBox="1"/>
          <p:nvPr/>
        </p:nvSpPr>
        <p:spPr>
          <a:xfrm>
            <a:off x="471805" y="1025525"/>
            <a:ext cx="179260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Correlogram</a:t>
            </a:r>
            <a:endParaRPr sz="1800">
              <a:solidFill>
                <a:schemeClr val="dk1"/>
              </a:solidFill>
              <a:latin typeface="Calibri"/>
              <a:ea typeface="Calibri"/>
              <a:cs typeface="Calibri"/>
              <a:sym typeface="Calibri"/>
            </a:endParaRPr>
          </a:p>
        </p:txBody>
      </p:sp>
      <p:sp>
        <p:nvSpPr>
          <p:cNvPr id="315" name="Google Shape;315;p26"/>
          <p:cNvSpPr txBox="1"/>
          <p:nvPr/>
        </p:nvSpPr>
        <p:spPr>
          <a:xfrm>
            <a:off x="2543810" y="6475730"/>
            <a:ext cx="9603740" cy="368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Calibri"/>
                <a:ea typeface="Calibri"/>
                <a:cs typeface="Calibri"/>
                <a:sym typeface="Calibri"/>
              </a:rPr>
              <a:t>https://towardsdatascience.com/all-about-heatmaps-bb7d97f099d7</a:t>
            </a:r>
            <a:endParaRPr sz="1800">
              <a:solidFill>
                <a:schemeClr val="dk1"/>
              </a:solidFill>
              <a:latin typeface="Calibri"/>
              <a:ea typeface="Calibri"/>
              <a:cs typeface="Calibri"/>
              <a:sym typeface="Calibri"/>
            </a:endParaRPr>
          </a:p>
        </p:txBody>
      </p:sp>
      <p:sp>
        <p:nvSpPr>
          <p:cNvPr id="316" name="Google Shape;316;p26"/>
          <p:cNvSpPr/>
          <p:nvPr/>
        </p:nvSpPr>
        <p:spPr>
          <a:xfrm>
            <a:off x="38100" y="71691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Screenshot from 2022-06-02 23-21-48" id="321" name="Google Shape;321;p27"/>
          <p:cNvPicPr preferRelativeResize="0"/>
          <p:nvPr>
            <p:ph idx="1" type="body"/>
          </p:nvPr>
        </p:nvPicPr>
        <p:blipFill rotWithShape="1">
          <a:blip r:embed="rId3">
            <a:alphaModFix/>
          </a:blip>
          <a:srcRect b="0" l="0" r="0" t="0"/>
          <a:stretch/>
        </p:blipFill>
        <p:spPr>
          <a:xfrm>
            <a:off x="902335" y="808990"/>
            <a:ext cx="4385945" cy="5657215"/>
          </a:xfrm>
          <a:prstGeom prst="rect">
            <a:avLst/>
          </a:prstGeom>
          <a:noFill/>
          <a:ln>
            <a:noFill/>
          </a:ln>
        </p:spPr>
      </p:pic>
      <p:sp>
        <p:nvSpPr>
          <p:cNvPr id="322" name="Google Shape;322;p27"/>
          <p:cNvSpPr/>
          <p:nvPr/>
        </p:nvSpPr>
        <p:spPr>
          <a:xfrm>
            <a:off x="48895" y="19050"/>
            <a:ext cx="10515600" cy="6985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lang="en-US" sz="4000">
                <a:solidFill>
                  <a:schemeClr val="accent1"/>
                </a:solidFill>
                <a:latin typeface="Calibri"/>
                <a:ea typeface="Calibri"/>
                <a:cs typeface="Calibri"/>
                <a:sym typeface="Calibri"/>
              </a:rPr>
              <a:t>Structure of Heatmap </a:t>
            </a:r>
            <a:endParaRPr sz="4000">
              <a:solidFill>
                <a:schemeClr val="accent1"/>
              </a:solidFill>
              <a:latin typeface="Calibri"/>
              <a:ea typeface="Calibri"/>
              <a:cs typeface="Calibri"/>
              <a:sym typeface="Calibri"/>
            </a:endParaRPr>
          </a:p>
        </p:txBody>
      </p:sp>
      <p:sp>
        <p:nvSpPr>
          <p:cNvPr id="323" name="Google Shape;323;p27"/>
          <p:cNvSpPr/>
          <p:nvPr/>
        </p:nvSpPr>
        <p:spPr>
          <a:xfrm>
            <a:off x="38100" y="71691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4" name="Google Shape;324;p27"/>
          <p:cNvPicPr preferRelativeResize="0"/>
          <p:nvPr/>
        </p:nvPicPr>
        <p:blipFill rotWithShape="1">
          <a:blip r:embed="rId4">
            <a:alphaModFix/>
          </a:blip>
          <a:srcRect b="0" l="0" r="0" t="0"/>
          <a:stretch/>
        </p:blipFill>
        <p:spPr>
          <a:xfrm>
            <a:off x="6039485" y="1068705"/>
            <a:ext cx="5125720" cy="4720590"/>
          </a:xfrm>
          <a:prstGeom prst="rect">
            <a:avLst/>
          </a:prstGeom>
          <a:noFill/>
          <a:ln>
            <a:noFill/>
          </a:ln>
        </p:spPr>
      </p:pic>
      <p:sp>
        <p:nvSpPr>
          <p:cNvPr id="325" name="Google Shape;325;p27"/>
          <p:cNvSpPr txBox="1"/>
          <p:nvPr/>
        </p:nvSpPr>
        <p:spPr>
          <a:xfrm>
            <a:off x="2233295" y="6395085"/>
            <a:ext cx="9953625" cy="5219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700">
                <a:solidFill>
                  <a:schemeClr val="dk1"/>
                </a:solidFill>
                <a:latin typeface="Calibri"/>
                <a:ea typeface="Calibri"/>
                <a:cs typeface="Calibri"/>
                <a:sym typeface="Calibri"/>
              </a:rPr>
              <a:t>https://pubmed.ncbi.nlm.nih.gov/31797753/#:~:text=for%20Thyroid%20Cancer-,Comprehensive%20DNA%20Methylation%20Profiling%20Identifies%20Novel%20Diagnostic%20Biomarkers%20for%20Thyroid,doi%3A%2010.1089%2Fthy.</a:t>
            </a:r>
            <a:endParaRPr sz="700">
              <a:solidFill>
                <a:schemeClr val="dk1"/>
              </a:solidFill>
              <a:latin typeface="Calibri"/>
              <a:ea typeface="Calibri"/>
              <a:cs typeface="Calibri"/>
              <a:sym typeface="Calibri"/>
            </a:endParaRPr>
          </a:p>
          <a:p>
            <a:pPr indent="0" lvl="0" marL="0" marR="0" rtl="0" algn="r">
              <a:spcBef>
                <a:spcPts val="0"/>
              </a:spcBef>
              <a:spcAft>
                <a:spcPts val="0"/>
              </a:spcAft>
              <a:buNone/>
            </a:pPr>
            <a:r>
              <a:rPr lang="en-US" sz="700">
                <a:solidFill>
                  <a:schemeClr val="dk1"/>
                </a:solidFill>
                <a:latin typeface="Calibri"/>
                <a:ea typeface="Calibri"/>
                <a:cs typeface="Calibri"/>
                <a:sym typeface="Calibri"/>
              </a:rPr>
              <a:t>https://datavizcatalogue.com/methods/heatmap.html</a:t>
            </a:r>
            <a:endParaRPr sz="7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7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Screenshot from 2022-04-18 20-56-11" id="330" name="Google Shape;330;p28"/>
          <p:cNvPicPr preferRelativeResize="0"/>
          <p:nvPr/>
        </p:nvPicPr>
        <p:blipFill rotWithShape="1">
          <a:blip r:embed="rId3">
            <a:alphaModFix/>
          </a:blip>
          <a:srcRect b="0" l="0" r="0" t="3326"/>
          <a:stretch/>
        </p:blipFill>
        <p:spPr>
          <a:xfrm>
            <a:off x="2336800" y="1613535"/>
            <a:ext cx="7381240" cy="4704715"/>
          </a:xfrm>
          <a:prstGeom prst="rect">
            <a:avLst/>
          </a:prstGeom>
          <a:noFill/>
          <a:ln>
            <a:noFill/>
          </a:ln>
        </p:spPr>
      </p:pic>
      <p:sp>
        <p:nvSpPr>
          <p:cNvPr id="331" name="Google Shape;331;p28"/>
          <p:cNvSpPr txBox="1"/>
          <p:nvPr/>
        </p:nvSpPr>
        <p:spPr>
          <a:xfrm>
            <a:off x="26035" y="118745"/>
            <a:ext cx="10363835"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accent1"/>
                </a:solidFill>
                <a:latin typeface="Calibri"/>
                <a:ea typeface="Calibri"/>
                <a:cs typeface="Calibri"/>
                <a:sym typeface="Calibri"/>
              </a:rPr>
              <a:t>Howto creat a Heatmap in R </a:t>
            </a:r>
            <a:endParaRPr b="1" sz="3600">
              <a:solidFill>
                <a:schemeClr val="accent1"/>
              </a:solidFill>
              <a:latin typeface="Calibri"/>
              <a:ea typeface="Calibri"/>
              <a:cs typeface="Calibri"/>
              <a:sym typeface="Calibri"/>
            </a:endParaRPr>
          </a:p>
        </p:txBody>
      </p:sp>
      <p:sp>
        <p:nvSpPr>
          <p:cNvPr id="332" name="Google Shape;332;p28"/>
          <p:cNvSpPr txBox="1"/>
          <p:nvPr/>
        </p:nvSpPr>
        <p:spPr>
          <a:xfrm>
            <a:off x="26035" y="887095"/>
            <a:ext cx="1123696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single heatmap is composed of the </a:t>
            </a:r>
            <a:r>
              <a:rPr lang="en-US" sz="1800">
                <a:solidFill>
                  <a:srgbClr val="FF0000"/>
                </a:solidFill>
                <a:latin typeface="Calibri"/>
                <a:ea typeface="Calibri"/>
                <a:cs typeface="Calibri"/>
                <a:sym typeface="Calibri"/>
              </a:rPr>
              <a:t>heatmap body</a:t>
            </a:r>
            <a:r>
              <a:rPr lang="en-US" sz="1800">
                <a:solidFill>
                  <a:schemeClr val="dk1"/>
                </a:solidFill>
                <a:latin typeface="Calibri"/>
                <a:ea typeface="Calibri"/>
                <a:cs typeface="Calibri"/>
                <a:sym typeface="Calibri"/>
              </a:rPr>
              <a:t> and the </a:t>
            </a:r>
            <a:r>
              <a:rPr lang="en-US" sz="1800">
                <a:solidFill>
                  <a:srgbClr val="FF0000"/>
                </a:solidFill>
                <a:latin typeface="Calibri"/>
                <a:ea typeface="Calibri"/>
                <a:cs typeface="Calibri"/>
                <a:sym typeface="Calibri"/>
              </a:rPr>
              <a:t>heatmap components</a:t>
            </a:r>
            <a:endParaRPr sz="1800">
              <a:solidFill>
                <a:srgbClr val="FF0000"/>
              </a:solidFill>
              <a:latin typeface="Calibri"/>
              <a:ea typeface="Calibri"/>
              <a:cs typeface="Calibri"/>
              <a:sym typeface="Calibri"/>
            </a:endParaRPr>
          </a:p>
        </p:txBody>
      </p:sp>
      <p:sp>
        <p:nvSpPr>
          <p:cNvPr id="333" name="Google Shape;333;p28"/>
          <p:cNvSpPr txBox="1"/>
          <p:nvPr/>
        </p:nvSpPr>
        <p:spPr>
          <a:xfrm>
            <a:off x="26035" y="1255395"/>
            <a:ext cx="343789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library(ComplexHeatmap)</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library(circlize)</a:t>
            </a:r>
            <a:endParaRPr sz="1800">
              <a:solidFill>
                <a:srgbClr val="FF0000"/>
              </a:solidFill>
              <a:latin typeface="Calibri"/>
              <a:ea typeface="Calibri"/>
              <a:cs typeface="Calibri"/>
              <a:sym typeface="Calibri"/>
            </a:endParaRPr>
          </a:p>
        </p:txBody>
      </p:sp>
      <p:sp>
        <p:nvSpPr>
          <p:cNvPr id="334" name="Google Shape;334;p28"/>
          <p:cNvSpPr/>
          <p:nvPr/>
        </p:nvSpPr>
        <p:spPr>
          <a:xfrm>
            <a:off x="38100" y="71691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9"/>
          <p:cNvSpPr txBox="1"/>
          <p:nvPr>
            <p:ph type="title"/>
          </p:nvPr>
        </p:nvSpPr>
        <p:spPr>
          <a:xfrm>
            <a:off x="5080" y="51435"/>
            <a:ext cx="12127230" cy="6667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Data input</a:t>
            </a:r>
            <a:endParaRPr b="1" sz="3200"/>
          </a:p>
        </p:txBody>
      </p:sp>
      <p:pic>
        <p:nvPicPr>
          <p:cNvPr descr="Screenshot from 2022-04-18 22-09-05" id="340" name="Google Shape;340;p29"/>
          <p:cNvPicPr preferRelativeResize="0"/>
          <p:nvPr/>
        </p:nvPicPr>
        <p:blipFill rotWithShape="1">
          <a:blip r:embed="rId3">
            <a:alphaModFix/>
          </a:blip>
          <a:srcRect b="0" l="0" r="0" t="0"/>
          <a:stretch/>
        </p:blipFill>
        <p:spPr>
          <a:xfrm>
            <a:off x="6247130" y="1905000"/>
            <a:ext cx="5647690" cy="2749550"/>
          </a:xfrm>
          <a:prstGeom prst="rect">
            <a:avLst/>
          </a:prstGeom>
          <a:noFill/>
          <a:ln>
            <a:noFill/>
          </a:ln>
        </p:spPr>
      </p:pic>
      <p:sp>
        <p:nvSpPr>
          <p:cNvPr id="341" name="Google Shape;341;p29"/>
          <p:cNvSpPr txBox="1"/>
          <p:nvPr/>
        </p:nvSpPr>
        <p:spPr>
          <a:xfrm>
            <a:off x="5080" y="718185"/>
            <a:ext cx="12205970" cy="337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r &lt;- read.table("/home/minhhoang/Documents/Data visalization/BT_ cofounder/r.tsv", header=T, sep="\t")</a:t>
            </a:r>
            <a:endParaRPr sz="1600">
              <a:solidFill>
                <a:schemeClr val="dk1"/>
              </a:solidFill>
              <a:latin typeface="Calibri"/>
              <a:ea typeface="Calibri"/>
              <a:cs typeface="Calibri"/>
              <a:sym typeface="Calibri"/>
            </a:endParaRPr>
          </a:p>
        </p:txBody>
      </p:sp>
      <p:sp>
        <p:nvSpPr>
          <p:cNvPr id="342" name="Google Shape;342;p29"/>
          <p:cNvSpPr txBox="1"/>
          <p:nvPr/>
        </p:nvSpPr>
        <p:spPr>
          <a:xfrm>
            <a:off x="5080" y="1055370"/>
            <a:ext cx="12024360" cy="337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p &lt;- read.table("/home/minhhoang/Documents/Data visalization/BT_ cofounder/p.tsv", header=T, sep="\t")</a:t>
            </a:r>
            <a:endParaRPr sz="1600">
              <a:solidFill>
                <a:schemeClr val="dk1"/>
              </a:solidFill>
              <a:latin typeface="Calibri"/>
              <a:ea typeface="Calibri"/>
              <a:cs typeface="Calibri"/>
              <a:sym typeface="Calibri"/>
            </a:endParaRPr>
          </a:p>
        </p:txBody>
      </p:sp>
      <p:sp>
        <p:nvSpPr>
          <p:cNvPr id="343" name="Google Shape;343;p29"/>
          <p:cNvSpPr txBox="1"/>
          <p:nvPr/>
        </p:nvSpPr>
        <p:spPr>
          <a:xfrm>
            <a:off x="219075" y="4837430"/>
            <a:ext cx="254000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&gt; dim(r)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10  5</a:t>
            </a:r>
            <a:endParaRPr sz="1800">
              <a:solidFill>
                <a:schemeClr val="dk1"/>
              </a:solidFill>
              <a:latin typeface="Calibri"/>
              <a:ea typeface="Calibri"/>
              <a:cs typeface="Calibri"/>
              <a:sym typeface="Calibri"/>
            </a:endParaRPr>
          </a:p>
        </p:txBody>
      </p:sp>
      <p:sp>
        <p:nvSpPr>
          <p:cNvPr id="344" name="Google Shape;344;p29"/>
          <p:cNvSpPr txBox="1"/>
          <p:nvPr/>
        </p:nvSpPr>
        <p:spPr>
          <a:xfrm>
            <a:off x="6247130" y="4837430"/>
            <a:ext cx="254000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&gt; dim(p)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10  5</a:t>
            </a:r>
            <a:endParaRPr sz="1800">
              <a:solidFill>
                <a:schemeClr val="dk1"/>
              </a:solidFill>
              <a:latin typeface="Calibri"/>
              <a:ea typeface="Calibri"/>
              <a:cs typeface="Calibri"/>
              <a:sym typeface="Calibri"/>
            </a:endParaRPr>
          </a:p>
        </p:txBody>
      </p:sp>
      <p:pic>
        <p:nvPicPr>
          <p:cNvPr descr="Screenshot from 2022-04-18 22-47-43" id="345" name="Google Shape;345;p29"/>
          <p:cNvPicPr preferRelativeResize="0"/>
          <p:nvPr/>
        </p:nvPicPr>
        <p:blipFill rotWithShape="1">
          <a:blip r:embed="rId4">
            <a:alphaModFix/>
          </a:blip>
          <a:srcRect b="0" l="3333" r="76250" t="76476"/>
          <a:stretch/>
        </p:blipFill>
        <p:spPr>
          <a:xfrm>
            <a:off x="352425" y="1864360"/>
            <a:ext cx="4368165" cy="28314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
          <p:cNvSpPr txBox="1"/>
          <p:nvPr/>
        </p:nvSpPr>
        <p:spPr>
          <a:xfrm>
            <a:off x="-13970" y="31115"/>
            <a:ext cx="12219940" cy="7067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chemeClr val="accent1"/>
                </a:solidFill>
                <a:latin typeface="Calibri"/>
                <a:ea typeface="Calibri"/>
                <a:cs typeface="Calibri"/>
                <a:sym typeface="Calibri"/>
              </a:rPr>
              <a:t>Venn diagram vs Upset plot</a:t>
            </a:r>
            <a:endParaRPr b="1" i="0" sz="4000" u="none" cap="none" strike="noStrike">
              <a:solidFill>
                <a:schemeClr val="accent1"/>
              </a:solidFill>
              <a:latin typeface="Calibri"/>
              <a:ea typeface="Calibri"/>
              <a:cs typeface="Calibri"/>
              <a:sym typeface="Calibri"/>
            </a:endParaRPr>
          </a:p>
        </p:txBody>
      </p:sp>
      <p:pic>
        <p:nvPicPr>
          <p:cNvPr descr="Screenshot from 2022-03-28 17-09-13" id="95" name="Google Shape;95;p3"/>
          <p:cNvPicPr preferRelativeResize="0"/>
          <p:nvPr/>
        </p:nvPicPr>
        <p:blipFill rotWithShape="1">
          <a:blip r:embed="rId3">
            <a:alphaModFix/>
          </a:blip>
          <a:srcRect b="0" l="0" r="0" t="0"/>
          <a:stretch/>
        </p:blipFill>
        <p:spPr>
          <a:xfrm>
            <a:off x="518160" y="1531620"/>
            <a:ext cx="4697730" cy="4168775"/>
          </a:xfrm>
          <a:prstGeom prst="rect">
            <a:avLst/>
          </a:prstGeom>
          <a:noFill/>
          <a:ln>
            <a:noFill/>
          </a:ln>
        </p:spPr>
      </p:pic>
      <p:pic>
        <p:nvPicPr>
          <p:cNvPr id="96" name="Google Shape;96;p3"/>
          <p:cNvPicPr preferRelativeResize="0"/>
          <p:nvPr/>
        </p:nvPicPr>
        <p:blipFill rotWithShape="1">
          <a:blip r:embed="rId4">
            <a:alphaModFix/>
          </a:blip>
          <a:srcRect b="0" l="0" r="0" t="0"/>
          <a:stretch/>
        </p:blipFill>
        <p:spPr>
          <a:xfrm>
            <a:off x="6243320" y="1424940"/>
            <a:ext cx="5610860" cy="4007485"/>
          </a:xfrm>
          <a:prstGeom prst="rect">
            <a:avLst/>
          </a:prstGeom>
          <a:noFill/>
          <a:ln>
            <a:noFill/>
          </a:ln>
        </p:spPr>
      </p:pic>
      <p:sp>
        <p:nvSpPr>
          <p:cNvPr id="97" name="Google Shape;97;p3"/>
          <p:cNvSpPr/>
          <p:nvPr/>
        </p:nvSpPr>
        <p:spPr>
          <a:xfrm>
            <a:off x="21590" y="737870"/>
            <a:ext cx="12148820" cy="10858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0"/>
          <p:cNvSpPr txBox="1"/>
          <p:nvPr/>
        </p:nvSpPr>
        <p:spPr>
          <a:xfrm>
            <a:off x="26035" y="118745"/>
            <a:ext cx="9206230" cy="5835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Simple Heatmap</a:t>
            </a:r>
            <a:endParaRPr b="1" sz="3200">
              <a:solidFill>
                <a:schemeClr val="dk1"/>
              </a:solidFill>
              <a:latin typeface="Calibri"/>
              <a:ea typeface="Calibri"/>
              <a:cs typeface="Calibri"/>
              <a:sym typeface="Calibri"/>
            </a:endParaRPr>
          </a:p>
        </p:txBody>
      </p:sp>
      <p:sp>
        <p:nvSpPr>
          <p:cNvPr id="351" name="Google Shape;351;p30"/>
          <p:cNvSpPr txBox="1"/>
          <p:nvPr/>
        </p:nvSpPr>
        <p:spPr>
          <a:xfrm>
            <a:off x="173355" y="772160"/>
            <a:ext cx="40132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Heatmap(r)</a:t>
            </a:r>
            <a:endParaRPr sz="1800">
              <a:solidFill>
                <a:schemeClr val="dk1"/>
              </a:solidFill>
              <a:latin typeface="Calibri"/>
              <a:ea typeface="Calibri"/>
              <a:cs typeface="Calibri"/>
              <a:sym typeface="Calibri"/>
            </a:endParaRPr>
          </a:p>
        </p:txBody>
      </p:sp>
      <p:sp>
        <p:nvSpPr>
          <p:cNvPr id="352" name="Google Shape;352;p30"/>
          <p:cNvSpPr txBox="1"/>
          <p:nvPr/>
        </p:nvSpPr>
        <p:spPr>
          <a:xfrm>
            <a:off x="5655945" y="2691130"/>
            <a:ext cx="6502400" cy="1076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library(circlize)</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library(ggplot2)</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col_fun = colorRamp2(c(-2, 0, 2), c("green", "white", "red"))</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col_fun(seq(-3, 3))</a:t>
            </a:r>
            <a:endParaRPr sz="1600">
              <a:solidFill>
                <a:schemeClr val="dk1"/>
              </a:solidFill>
              <a:latin typeface="Calibri"/>
              <a:ea typeface="Calibri"/>
              <a:cs typeface="Calibri"/>
              <a:sym typeface="Calibri"/>
            </a:endParaRPr>
          </a:p>
        </p:txBody>
      </p:sp>
      <p:sp>
        <p:nvSpPr>
          <p:cNvPr id="353" name="Google Shape;353;p30"/>
          <p:cNvSpPr txBox="1"/>
          <p:nvPr/>
        </p:nvSpPr>
        <p:spPr>
          <a:xfrm>
            <a:off x="5655945" y="3748405"/>
            <a:ext cx="6411595" cy="5835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Heatmap(r, col = col_fun, name = "r", column_title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"cofounder",  row_title = "PC")</a:t>
            </a:r>
            <a:endParaRPr sz="1600">
              <a:solidFill>
                <a:schemeClr val="dk1"/>
              </a:solidFill>
              <a:latin typeface="Calibri"/>
              <a:ea typeface="Calibri"/>
              <a:cs typeface="Calibri"/>
              <a:sym typeface="Calibri"/>
            </a:endParaRPr>
          </a:p>
        </p:txBody>
      </p:sp>
      <p:pic>
        <p:nvPicPr>
          <p:cNvPr descr="Screenshot from 2022-04-18 22-52-28" id="354" name="Google Shape;354;p30"/>
          <p:cNvPicPr preferRelativeResize="0"/>
          <p:nvPr/>
        </p:nvPicPr>
        <p:blipFill rotWithShape="1">
          <a:blip r:embed="rId3">
            <a:alphaModFix/>
          </a:blip>
          <a:srcRect b="0" l="0" r="0" t="0"/>
          <a:stretch/>
        </p:blipFill>
        <p:spPr>
          <a:xfrm>
            <a:off x="5742305" y="294640"/>
            <a:ext cx="3923665" cy="2266950"/>
          </a:xfrm>
          <a:prstGeom prst="rect">
            <a:avLst/>
          </a:prstGeom>
          <a:noFill/>
          <a:ln>
            <a:noFill/>
          </a:ln>
        </p:spPr>
      </p:pic>
      <p:pic>
        <p:nvPicPr>
          <p:cNvPr descr="Screenshot from 2022-04-18 22-53-01" id="355" name="Google Shape;355;p30"/>
          <p:cNvPicPr preferRelativeResize="0"/>
          <p:nvPr/>
        </p:nvPicPr>
        <p:blipFill rotWithShape="1">
          <a:blip r:embed="rId4">
            <a:alphaModFix/>
          </a:blip>
          <a:srcRect b="0" l="0" r="0" t="0"/>
          <a:stretch/>
        </p:blipFill>
        <p:spPr>
          <a:xfrm>
            <a:off x="97790" y="1233170"/>
            <a:ext cx="5198110" cy="51206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descr="Screenshot from 2022-04-18 22-53-01" id="360" name="Google Shape;360;p31"/>
          <p:cNvPicPr preferRelativeResize="0"/>
          <p:nvPr/>
        </p:nvPicPr>
        <p:blipFill rotWithShape="1">
          <a:blip r:embed="rId3">
            <a:alphaModFix/>
          </a:blip>
          <a:srcRect b="0" l="0" r="0" t="0"/>
          <a:stretch/>
        </p:blipFill>
        <p:spPr>
          <a:xfrm>
            <a:off x="2669540" y="153035"/>
            <a:ext cx="6405880" cy="6309360"/>
          </a:xfrm>
          <a:prstGeom prst="rect">
            <a:avLst/>
          </a:prstGeom>
          <a:noFill/>
          <a:ln>
            <a:noFill/>
          </a:ln>
        </p:spPr>
      </p:pic>
      <p:sp>
        <p:nvSpPr>
          <p:cNvPr id="361" name="Google Shape;361;p31"/>
          <p:cNvSpPr/>
          <p:nvPr/>
        </p:nvSpPr>
        <p:spPr>
          <a:xfrm>
            <a:off x="8588375" y="2790825"/>
            <a:ext cx="714375" cy="1276350"/>
          </a:xfrm>
          <a:prstGeom prst="roundRect">
            <a:avLst>
              <a:gd fmla="val 16667" name="adj"/>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31"/>
          <p:cNvSpPr txBox="1"/>
          <p:nvPr/>
        </p:nvSpPr>
        <p:spPr>
          <a:xfrm>
            <a:off x="3114675" y="794385"/>
            <a:ext cx="1092835"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Number?</a:t>
            </a:r>
            <a:endParaRPr sz="14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2"/>
          <p:cNvSpPr txBox="1"/>
          <p:nvPr/>
        </p:nvSpPr>
        <p:spPr>
          <a:xfrm>
            <a:off x="-8255" y="104775"/>
            <a:ext cx="12188190" cy="1753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Heatmap(r,  col = col_fun,name = "r", column_title = "cofounder",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row_title = "PC",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cell_fun = function(j, i, x, y, width, height, fill)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if(r[i, j] &gt; 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grid.text(sprintf("%.1f", r[i, j]), x, y, gp = gpar(fontsize = 10))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368" name="Google Shape;368;p32"/>
          <p:cNvPicPr preferRelativeResize="0"/>
          <p:nvPr/>
        </p:nvPicPr>
        <p:blipFill rotWithShape="1">
          <a:blip r:embed="rId3">
            <a:alphaModFix/>
          </a:blip>
          <a:srcRect b="0" l="0" r="0" t="0"/>
          <a:stretch/>
        </p:blipFill>
        <p:spPr>
          <a:xfrm>
            <a:off x="2886075" y="1634490"/>
            <a:ext cx="5153660" cy="5084445"/>
          </a:xfrm>
          <a:prstGeom prst="rect">
            <a:avLst/>
          </a:prstGeom>
          <a:noFill/>
          <a:ln>
            <a:noFill/>
          </a:ln>
        </p:spPr>
      </p:pic>
      <p:sp>
        <p:nvSpPr>
          <p:cNvPr id="369" name="Google Shape;369;p32"/>
          <p:cNvSpPr/>
          <p:nvPr/>
        </p:nvSpPr>
        <p:spPr>
          <a:xfrm>
            <a:off x="7618095" y="3731260"/>
            <a:ext cx="692150" cy="11684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Screenshot from 2022-04-18 23-10-05" id="374" name="Google Shape;374;p33"/>
          <p:cNvPicPr preferRelativeResize="0"/>
          <p:nvPr/>
        </p:nvPicPr>
        <p:blipFill rotWithShape="1">
          <a:blip r:embed="rId3">
            <a:alphaModFix/>
          </a:blip>
          <a:srcRect b="0" l="0" r="0" t="0"/>
          <a:stretch/>
        </p:blipFill>
        <p:spPr>
          <a:xfrm>
            <a:off x="2566035" y="1371600"/>
            <a:ext cx="6450965" cy="5407025"/>
          </a:xfrm>
          <a:prstGeom prst="rect">
            <a:avLst/>
          </a:prstGeom>
          <a:noFill/>
          <a:ln>
            <a:noFill/>
          </a:ln>
        </p:spPr>
      </p:pic>
      <p:sp>
        <p:nvSpPr>
          <p:cNvPr id="375" name="Google Shape;375;p33"/>
          <p:cNvSpPr txBox="1"/>
          <p:nvPr/>
        </p:nvSpPr>
        <p:spPr>
          <a:xfrm>
            <a:off x="34290" y="111125"/>
            <a:ext cx="12123420" cy="15684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Heatmap(r,  col = col_fun, column_title = "cofounder", heatmap_legend_param = list(at = c(-1, 0, 1), title = "r"),</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row_title = "PC",</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cell_fun = function(j, i, x, y, width, height, fill)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if(r[i, j] &gt; 0)</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grid.text(sprintf("%.1f", r[i, j]), x, y, gp = gpar(fontsize = 10))</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4"/>
          <p:cNvSpPr/>
          <p:nvPr/>
        </p:nvSpPr>
        <p:spPr>
          <a:xfrm>
            <a:off x="59055" y="-24130"/>
            <a:ext cx="8557895" cy="9588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400"/>
              <a:buFont typeface="Calibri"/>
              <a:buNone/>
            </a:pPr>
            <a:r>
              <a:rPr lang="en-US" sz="4400">
                <a:solidFill>
                  <a:schemeClr val="accent1"/>
                </a:solidFill>
                <a:latin typeface="Calibri"/>
                <a:ea typeface="Calibri"/>
                <a:cs typeface="Calibri"/>
                <a:sym typeface="Calibri"/>
              </a:rPr>
              <a:t>Advantage and disadvantage </a:t>
            </a:r>
            <a:endParaRPr sz="4400">
              <a:solidFill>
                <a:schemeClr val="accent1"/>
              </a:solidFill>
              <a:latin typeface="Calibri"/>
              <a:ea typeface="Calibri"/>
              <a:cs typeface="Calibri"/>
              <a:sym typeface="Calibri"/>
            </a:endParaRPr>
          </a:p>
        </p:txBody>
      </p:sp>
      <p:sp>
        <p:nvSpPr>
          <p:cNvPr id="381" name="Google Shape;381;p34"/>
          <p:cNvSpPr txBox="1"/>
          <p:nvPr/>
        </p:nvSpPr>
        <p:spPr>
          <a:xfrm>
            <a:off x="4965700" y="6452870"/>
            <a:ext cx="721360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https://www.displayr.com/the-problem-with-heatmaps/</a:t>
            </a:r>
            <a:endParaRPr sz="1800">
              <a:solidFill>
                <a:schemeClr val="dk1"/>
              </a:solidFill>
              <a:latin typeface="Calibri"/>
              <a:ea typeface="Calibri"/>
              <a:cs typeface="Calibri"/>
              <a:sym typeface="Calibri"/>
            </a:endParaRPr>
          </a:p>
        </p:txBody>
      </p:sp>
      <p:pic>
        <p:nvPicPr>
          <p:cNvPr descr="Screenshot from 2022-06-04 09-07-05" id="382" name="Google Shape;382;p34"/>
          <p:cNvPicPr preferRelativeResize="0"/>
          <p:nvPr/>
        </p:nvPicPr>
        <p:blipFill rotWithShape="1">
          <a:blip r:embed="rId3">
            <a:alphaModFix/>
          </a:blip>
          <a:srcRect b="0" l="0" r="0" t="0"/>
          <a:stretch/>
        </p:blipFill>
        <p:spPr>
          <a:xfrm>
            <a:off x="1721485" y="775970"/>
            <a:ext cx="8183880" cy="489331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5"/>
          <p:cNvSpPr txBox="1"/>
          <p:nvPr/>
        </p:nvSpPr>
        <p:spPr>
          <a:xfrm>
            <a:off x="76835" y="53975"/>
            <a:ext cx="6109970" cy="1198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accent1"/>
                </a:solidFill>
                <a:latin typeface="Calibri"/>
                <a:ea typeface="Calibri"/>
                <a:cs typeface="Calibri"/>
                <a:sym typeface="Calibri"/>
              </a:rPr>
              <a:t>Parallel coordinates</a:t>
            </a:r>
            <a:endParaRPr sz="3600">
              <a:solidFill>
                <a:schemeClr val="accent1"/>
              </a:solidFill>
              <a:latin typeface="Calibri"/>
              <a:ea typeface="Calibri"/>
              <a:cs typeface="Calibri"/>
              <a:sym typeface="Calibri"/>
            </a:endParaRPr>
          </a:p>
          <a:p>
            <a:pPr indent="0" lvl="0" marL="0" marR="0" rtl="0" algn="l">
              <a:spcBef>
                <a:spcPts val="0"/>
              </a:spcBef>
              <a:spcAft>
                <a:spcPts val="0"/>
              </a:spcAft>
              <a:buNone/>
            </a:pPr>
            <a:r>
              <a:t/>
            </a:r>
            <a:endParaRPr sz="3600">
              <a:solidFill>
                <a:schemeClr val="accent1"/>
              </a:solidFill>
              <a:latin typeface="Calibri"/>
              <a:ea typeface="Calibri"/>
              <a:cs typeface="Calibri"/>
              <a:sym typeface="Calibri"/>
            </a:endParaRPr>
          </a:p>
        </p:txBody>
      </p:sp>
      <p:pic>
        <p:nvPicPr>
          <p:cNvPr descr="Screenshot from 2022-05-30 22-28-04" id="388" name="Google Shape;388;p35"/>
          <p:cNvPicPr preferRelativeResize="0"/>
          <p:nvPr/>
        </p:nvPicPr>
        <p:blipFill rotWithShape="1">
          <a:blip r:embed="rId3">
            <a:alphaModFix/>
          </a:blip>
          <a:srcRect b="0" l="0" r="0" t="0"/>
          <a:stretch/>
        </p:blipFill>
        <p:spPr>
          <a:xfrm>
            <a:off x="513715" y="2090420"/>
            <a:ext cx="3918585" cy="4709795"/>
          </a:xfrm>
          <a:prstGeom prst="rect">
            <a:avLst/>
          </a:prstGeom>
          <a:noFill/>
          <a:ln>
            <a:noFill/>
          </a:ln>
        </p:spPr>
      </p:pic>
      <p:sp>
        <p:nvSpPr>
          <p:cNvPr id="389" name="Google Shape;389;p35"/>
          <p:cNvSpPr txBox="1"/>
          <p:nvPr/>
        </p:nvSpPr>
        <p:spPr>
          <a:xfrm>
            <a:off x="276860" y="1722120"/>
            <a:ext cx="1183576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Parallel coordinates are a common way of visualizing and analyzing </a:t>
            </a:r>
            <a:r>
              <a:rPr b="1" lang="en-US" sz="1800">
                <a:solidFill>
                  <a:schemeClr val="dk1"/>
                </a:solidFill>
                <a:latin typeface="Calibri"/>
                <a:ea typeface="Calibri"/>
                <a:cs typeface="Calibri"/>
                <a:sym typeface="Calibri"/>
              </a:rPr>
              <a:t>high-dimensional datasets.</a:t>
            </a:r>
            <a:endParaRPr b="1" sz="1800">
              <a:solidFill>
                <a:schemeClr val="dk1"/>
              </a:solidFill>
              <a:latin typeface="Calibri"/>
              <a:ea typeface="Calibri"/>
              <a:cs typeface="Calibri"/>
              <a:sym typeface="Calibri"/>
            </a:endParaRPr>
          </a:p>
        </p:txBody>
      </p:sp>
      <p:sp>
        <p:nvSpPr>
          <p:cNvPr id="390" name="Google Shape;390;p35"/>
          <p:cNvSpPr txBox="1"/>
          <p:nvPr/>
        </p:nvSpPr>
        <p:spPr>
          <a:xfrm>
            <a:off x="276860" y="699135"/>
            <a:ext cx="11216005" cy="9220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This type of visualisation is used for plotting multivariate, numerical data. Parallel Coordinates Plots are ideal for comparing many variables together and seeing the relationships between them.</a:t>
            </a:r>
            <a:endParaRPr sz="1800">
              <a:solidFill>
                <a:schemeClr val="dk1"/>
              </a:solidFill>
              <a:latin typeface="Calibri"/>
              <a:ea typeface="Calibri"/>
              <a:cs typeface="Calibri"/>
              <a:sym typeface="Calibri"/>
            </a:endParaRPr>
          </a:p>
        </p:txBody>
      </p:sp>
      <p:pic>
        <p:nvPicPr>
          <p:cNvPr descr="Screenshot from 2022-05-30 22-42-40" id="391" name="Google Shape;391;p35"/>
          <p:cNvPicPr preferRelativeResize="0"/>
          <p:nvPr/>
        </p:nvPicPr>
        <p:blipFill rotWithShape="1">
          <a:blip r:embed="rId4">
            <a:alphaModFix/>
          </a:blip>
          <a:srcRect b="0" l="0" r="0" t="0"/>
          <a:stretch/>
        </p:blipFill>
        <p:spPr>
          <a:xfrm>
            <a:off x="5153660" y="2209800"/>
            <a:ext cx="6522085" cy="4471035"/>
          </a:xfrm>
          <a:prstGeom prst="rect">
            <a:avLst/>
          </a:prstGeom>
          <a:noFill/>
          <a:ln>
            <a:noFill/>
          </a:ln>
        </p:spPr>
      </p:pic>
      <p:sp>
        <p:nvSpPr>
          <p:cNvPr id="392" name="Google Shape;392;p35"/>
          <p:cNvSpPr/>
          <p:nvPr/>
        </p:nvSpPr>
        <p:spPr>
          <a:xfrm>
            <a:off x="76835" y="60706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nvSpPr>
        <p:spPr>
          <a:xfrm>
            <a:off x="141605" y="53975"/>
            <a:ext cx="610997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accent1"/>
                </a:solidFill>
                <a:latin typeface="Calibri"/>
                <a:ea typeface="Calibri"/>
                <a:cs typeface="Calibri"/>
                <a:sym typeface="Calibri"/>
              </a:rPr>
              <a:t>Parallel coordinates</a:t>
            </a:r>
            <a:endParaRPr sz="3600">
              <a:solidFill>
                <a:schemeClr val="accent1"/>
              </a:solidFill>
              <a:latin typeface="Calibri"/>
              <a:ea typeface="Calibri"/>
              <a:cs typeface="Calibri"/>
              <a:sym typeface="Calibri"/>
            </a:endParaRPr>
          </a:p>
        </p:txBody>
      </p:sp>
      <p:sp>
        <p:nvSpPr>
          <p:cNvPr id="398" name="Google Shape;398;p36"/>
          <p:cNvSpPr txBox="1"/>
          <p:nvPr/>
        </p:nvSpPr>
        <p:spPr>
          <a:xfrm>
            <a:off x="141605" y="699135"/>
            <a:ext cx="11843385" cy="645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A parallel plot allows to study the features of samples for </a:t>
            </a:r>
            <a:r>
              <a:rPr lang="en-US" sz="1800">
                <a:solidFill>
                  <a:srgbClr val="FF0000"/>
                </a:solidFill>
                <a:latin typeface="Calibri"/>
                <a:ea typeface="Calibri"/>
                <a:cs typeface="Calibri"/>
                <a:sym typeface="Calibri"/>
              </a:rPr>
              <a:t>several quantitative variables</a:t>
            </a:r>
            <a:r>
              <a:rPr lang="en-US" sz="1800">
                <a:solidFill>
                  <a:schemeClr val="dk1"/>
                </a:solidFill>
                <a:latin typeface="Calibri"/>
                <a:ea typeface="Calibri"/>
                <a:cs typeface="Calibri"/>
                <a:sym typeface="Calibri"/>
              </a:rPr>
              <a:t>. Its strength is that the </a:t>
            </a:r>
            <a:r>
              <a:rPr lang="en-US" sz="1800">
                <a:solidFill>
                  <a:srgbClr val="FF0000"/>
                </a:solidFill>
                <a:latin typeface="Calibri"/>
                <a:ea typeface="Calibri"/>
                <a:cs typeface="Calibri"/>
                <a:sym typeface="Calibri"/>
              </a:rPr>
              <a:t>variables</a:t>
            </a:r>
            <a:r>
              <a:rPr lang="en-US" sz="1800">
                <a:solidFill>
                  <a:schemeClr val="dk1"/>
                </a:solidFill>
                <a:latin typeface="Calibri"/>
                <a:ea typeface="Calibri"/>
                <a:cs typeface="Calibri"/>
                <a:sym typeface="Calibri"/>
              </a:rPr>
              <a:t> can even be </a:t>
            </a:r>
            <a:r>
              <a:rPr lang="en-US" sz="1800">
                <a:solidFill>
                  <a:srgbClr val="FF0000"/>
                </a:solidFill>
                <a:latin typeface="Calibri"/>
                <a:ea typeface="Calibri"/>
                <a:cs typeface="Calibri"/>
                <a:sym typeface="Calibri"/>
              </a:rPr>
              <a:t>completely different</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different ranges and even different units</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descr="Screenshot from 2022-05-30 22-46-28" id="399" name="Google Shape;399;p36"/>
          <p:cNvPicPr preferRelativeResize="0"/>
          <p:nvPr/>
        </p:nvPicPr>
        <p:blipFill rotWithShape="1">
          <a:blip r:embed="rId3">
            <a:alphaModFix/>
          </a:blip>
          <a:srcRect b="0" l="0" r="0" t="0"/>
          <a:stretch/>
        </p:blipFill>
        <p:spPr>
          <a:xfrm>
            <a:off x="250190" y="1419860"/>
            <a:ext cx="4829175" cy="2024380"/>
          </a:xfrm>
          <a:prstGeom prst="rect">
            <a:avLst/>
          </a:prstGeom>
          <a:noFill/>
          <a:ln>
            <a:noFill/>
          </a:ln>
        </p:spPr>
      </p:pic>
      <p:pic>
        <p:nvPicPr>
          <p:cNvPr descr="Screenshot from 2022-05-30 22-57-05" id="400" name="Google Shape;400;p36"/>
          <p:cNvPicPr preferRelativeResize="0"/>
          <p:nvPr/>
        </p:nvPicPr>
        <p:blipFill rotWithShape="1">
          <a:blip r:embed="rId4">
            <a:alphaModFix/>
          </a:blip>
          <a:srcRect b="0" l="0" r="0" t="0"/>
          <a:stretch/>
        </p:blipFill>
        <p:spPr>
          <a:xfrm>
            <a:off x="5240020" y="1419860"/>
            <a:ext cx="6513830" cy="5106670"/>
          </a:xfrm>
          <a:prstGeom prst="rect">
            <a:avLst/>
          </a:prstGeom>
          <a:noFill/>
          <a:ln>
            <a:noFill/>
          </a:ln>
        </p:spPr>
      </p:pic>
      <p:sp>
        <p:nvSpPr>
          <p:cNvPr id="401" name="Google Shape;401;p36"/>
          <p:cNvSpPr/>
          <p:nvPr/>
        </p:nvSpPr>
        <p:spPr>
          <a:xfrm>
            <a:off x="76835" y="60706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descr="Screenshot from 2022-05-30 22-59-41" id="406" name="Google Shape;406;p37"/>
          <p:cNvPicPr preferRelativeResize="0"/>
          <p:nvPr>
            <p:ph idx="1" type="body"/>
          </p:nvPr>
        </p:nvPicPr>
        <p:blipFill rotWithShape="1">
          <a:blip r:embed="rId3">
            <a:alphaModFix/>
          </a:blip>
          <a:srcRect b="0" l="0" r="0" t="0"/>
          <a:stretch/>
        </p:blipFill>
        <p:spPr>
          <a:xfrm>
            <a:off x="1330960" y="1155700"/>
            <a:ext cx="9159875" cy="4752975"/>
          </a:xfrm>
          <a:prstGeom prst="rect">
            <a:avLst/>
          </a:prstGeom>
          <a:noFill/>
          <a:ln>
            <a:noFill/>
          </a:ln>
        </p:spPr>
      </p:pic>
      <p:sp>
        <p:nvSpPr>
          <p:cNvPr id="407" name="Google Shape;407;p37"/>
          <p:cNvSpPr txBox="1"/>
          <p:nvPr/>
        </p:nvSpPr>
        <p:spPr>
          <a:xfrm>
            <a:off x="141605" y="787400"/>
            <a:ext cx="2540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Axis order</a:t>
            </a:r>
            <a:endParaRPr sz="1800">
              <a:solidFill>
                <a:schemeClr val="dk1"/>
              </a:solidFill>
              <a:latin typeface="Calibri"/>
              <a:ea typeface="Calibri"/>
              <a:cs typeface="Calibri"/>
              <a:sym typeface="Calibri"/>
            </a:endParaRPr>
          </a:p>
        </p:txBody>
      </p:sp>
      <p:sp>
        <p:nvSpPr>
          <p:cNvPr id="408" name="Google Shape;408;p37"/>
          <p:cNvSpPr txBox="1"/>
          <p:nvPr/>
        </p:nvSpPr>
        <p:spPr>
          <a:xfrm>
            <a:off x="141605" y="53975"/>
            <a:ext cx="610997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accent1"/>
                </a:solidFill>
                <a:latin typeface="Calibri"/>
                <a:ea typeface="Calibri"/>
                <a:cs typeface="Calibri"/>
                <a:sym typeface="Calibri"/>
              </a:rPr>
              <a:t>Parallel coordinates</a:t>
            </a:r>
            <a:endParaRPr sz="3600">
              <a:solidFill>
                <a:schemeClr val="accent1"/>
              </a:solidFill>
              <a:latin typeface="Calibri"/>
              <a:ea typeface="Calibri"/>
              <a:cs typeface="Calibri"/>
              <a:sym typeface="Calibri"/>
            </a:endParaRPr>
          </a:p>
        </p:txBody>
      </p:sp>
      <p:sp>
        <p:nvSpPr>
          <p:cNvPr id="409" name="Google Shape;409;p37"/>
          <p:cNvSpPr txBox="1"/>
          <p:nvPr/>
        </p:nvSpPr>
        <p:spPr>
          <a:xfrm>
            <a:off x="5064125" y="6494145"/>
            <a:ext cx="709422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https://www.data-to-viz.com/graph/parallel.html</a:t>
            </a:r>
            <a:endParaRPr sz="1800">
              <a:solidFill>
                <a:schemeClr val="dk1"/>
              </a:solidFill>
              <a:latin typeface="Calibri"/>
              <a:ea typeface="Calibri"/>
              <a:cs typeface="Calibri"/>
              <a:sym typeface="Calibri"/>
            </a:endParaRPr>
          </a:p>
        </p:txBody>
      </p:sp>
      <p:sp>
        <p:nvSpPr>
          <p:cNvPr id="410" name="Google Shape;410;p37"/>
          <p:cNvSpPr/>
          <p:nvPr/>
        </p:nvSpPr>
        <p:spPr>
          <a:xfrm>
            <a:off x="76835" y="60706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nvSpPr>
        <p:spPr>
          <a:xfrm>
            <a:off x="141605" y="53975"/>
            <a:ext cx="610997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accent1"/>
                </a:solidFill>
                <a:latin typeface="Calibri"/>
                <a:ea typeface="Calibri"/>
                <a:cs typeface="Calibri"/>
                <a:sym typeface="Calibri"/>
              </a:rPr>
              <a:t>Parallel coordinates</a:t>
            </a:r>
            <a:endParaRPr sz="3600">
              <a:solidFill>
                <a:schemeClr val="accent1"/>
              </a:solidFill>
              <a:latin typeface="Calibri"/>
              <a:ea typeface="Calibri"/>
              <a:cs typeface="Calibri"/>
              <a:sym typeface="Calibri"/>
            </a:endParaRPr>
          </a:p>
        </p:txBody>
      </p:sp>
      <p:pic>
        <p:nvPicPr>
          <p:cNvPr descr="Screenshot from 2022-05-30 23-05-54" id="416" name="Google Shape;416;p38"/>
          <p:cNvPicPr preferRelativeResize="0"/>
          <p:nvPr/>
        </p:nvPicPr>
        <p:blipFill rotWithShape="1">
          <a:blip r:embed="rId3">
            <a:alphaModFix/>
          </a:blip>
          <a:srcRect b="0" l="0" r="0" t="0"/>
          <a:stretch/>
        </p:blipFill>
        <p:spPr>
          <a:xfrm>
            <a:off x="505460" y="1141730"/>
            <a:ext cx="10652125" cy="5284470"/>
          </a:xfrm>
          <a:prstGeom prst="rect">
            <a:avLst/>
          </a:prstGeom>
          <a:noFill/>
          <a:ln>
            <a:noFill/>
          </a:ln>
        </p:spPr>
      </p:pic>
      <p:sp>
        <p:nvSpPr>
          <p:cNvPr id="417" name="Google Shape;417;p38"/>
          <p:cNvSpPr txBox="1"/>
          <p:nvPr/>
        </p:nvSpPr>
        <p:spPr>
          <a:xfrm>
            <a:off x="302260" y="699135"/>
            <a:ext cx="156908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Highlighting</a:t>
            </a:r>
            <a:endParaRPr sz="1800">
              <a:solidFill>
                <a:schemeClr val="dk1"/>
              </a:solidFill>
              <a:latin typeface="Calibri"/>
              <a:ea typeface="Calibri"/>
              <a:cs typeface="Calibri"/>
              <a:sym typeface="Calibri"/>
            </a:endParaRPr>
          </a:p>
        </p:txBody>
      </p:sp>
      <p:sp>
        <p:nvSpPr>
          <p:cNvPr id="418" name="Google Shape;418;p38"/>
          <p:cNvSpPr/>
          <p:nvPr/>
        </p:nvSpPr>
        <p:spPr>
          <a:xfrm>
            <a:off x="76835" y="60706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txBox="1"/>
          <p:nvPr>
            <p:ph type="title"/>
          </p:nvPr>
        </p:nvSpPr>
        <p:spPr>
          <a:xfrm>
            <a:off x="59055" y="-24130"/>
            <a:ext cx="8557895" cy="9588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solidFill>
                  <a:schemeClr val="accent1"/>
                </a:solidFill>
              </a:rPr>
              <a:t>Advantage and disadvantage </a:t>
            </a:r>
            <a:endParaRPr>
              <a:solidFill>
                <a:schemeClr val="accent1"/>
              </a:solidFill>
            </a:endParaRPr>
          </a:p>
        </p:txBody>
      </p:sp>
      <p:sp>
        <p:nvSpPr>
          <p:cNvPr id="424" name="Google Shape;424;p39"/>
          <p:cNvSpPr txBox="1"/>
          <p:nvPr>
            <p:ph idx="1" type="body"/>
          </p:nvPr>
        </p:nvSpPr>
        <p:spPr>
          <a:xfrm>
            <a:off x="243205" y="1024890"/>
            <a:ext cx="11585575" cy="435165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The main advantage offered by parallel coordinate is the representation of</a:t>
            </a:r>
            <a:r>
              <a:rPr lang="en-US">
                <a:solidFill>
                  <a:srgbClr val="FF0000"/>
                </a:solidFill>
              </a:rPr>
              <a:t> high dimensional data</a:t>
            </a:r>
            <a:r>
              <a:rPr lang="en-US"/>
              <a:t> as a 2-dimensional visualization. As data is represented in the form of a line, it becomes easy to perceive the trend shown by data entries from the visualization. The axes order can be changed to check out the trend between two different axes. </a:t>
            </a:r>
            <a:endParaRPr/>
          </a:p>
          <a:p>
            <a:pPr indent="-228600" lvl="0" marL="228600" rtl="0" algn="just">
              <a:lnSpc>
                <a:spcPct val="90000"/>
              </a:lnSpc>
              <a:spcBef>
                <a:spcPts val="1000"/>
              </a:spcBef>
              <a:spcAft>
                <a:spcPts val="0"/>
              </a:spcAft>
              <a:buClr>
                <a:schemeClr val="dk1"/>
              </a:buClr>
              <a:buSzPts val="2800"/>
              <a:buChar char="•"/>
            </a:pPr>
            <a:r>
              <a:rPr lang="en-US"/>
              <a:t>The only disadvantage seen is the overlaying of data lines for common data values among data entries. However, this issue can be addressed to a certain degree by changing the axes order in the visualization.</a:t>
            </a:r>
            <a:endParaRPr/>
          </a:p>
        </p:txBody>
      </p:sp>
      <p:sp>
        <p:nvSpPr>
          <p:cNvPr id="425" name="Google Shape;425;p39"/>
          <p:cNvSpPr/>
          <p:nvPr/>
        </p:nvSpPr>
        <p:spPr>
          <a:xfrm>
            <a:off x="59055" y="70612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nvSpPr>
        <p:spPr>
          <a:xfrm>
            <a:off x="-2540" y="842010"/>
            <a:ext cx="12197715" cy="10147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000" u="none" cap="none" strike="noStrike">
                <a:solidFill>
                  <a:schemeClr val="dk1"/>
                </a:solidFill>
                <a:latin typeface="Calibri"/>
                <a:ea typeface="Calibri"/>
                <a:cs typeface="Calibri"/>
                <a:sym typeface="Calibri"/>
              </a:rPr>
              <a:t>A Venn diagram uses overlapping circles or other shapes to illustrate the logical relationships between two or more sets of items. Often, they serve to graphically organize things, highlighting how the items are similar and different.</a:t>
            </a:r>
            <a:endParaRPr b="0" i="0" sz="2000" u="none" cap="none" strike="noStrike">
              <a:solidFill>
                <a:schemeClr val="dk1"/>
              </a:solidFill>
              <a:latin typeface="Calibri"/>
              <a:ea typeface="Calibri"/>
              <a:cs typeface="Calibri"/>
              <a:sym typeface="Calibri"/>
            </a:endParaRPr>
          </a:p>
        </p:txBody>
      </p:sp>
      <p:sp>
        <p:nvSpPr>
          <p:cNvPr id="103" name="Google Shape;103;p4"/>
          <p:cNvSpPr txBox="1"/>
          <p:nvPr/>
        </p:nvSpPr>
        <p:spPr>
          <a:xfrm>
            <a:off x="-3175" y="62230"/>
            <a:ext cx="1184275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accent1"/>
                </a:solidFill>
                <a:latin typeface="Calibri"/>
                <a:ea typeface="Calibri"/>
                <a:cs typeface="Calibri"/>
                <a:sym typeface="Calibri"/>
              </a:rPr>
              <a:t>What is a Venn Diagram ?</a:t>
            </a:r>
            <a:endParaRPr b="1" sz="2800">
              <a:solidFill>
                <a:schemeClr val="accent1"/>
              </a:solidFill>
              <a:latin typeface="Calibri"/>
              <a:ea typeface="Calibri"/>
              <a:cs typeface="Calibri"/>
              <a:sym typeface="Calibri"/>
            </a:endParaRPr>
          </a:p>
        </p:txBody>
      </p:sp>
      <p:pic>
        <p:nvPicPr>
          <p:cNvPr id="104" name="Google Shape;104;p4"/>
          <p:cNvPicPr preferRelativeResize="0"/>
          <p:nvPr/>
        </p:nvPicPr>
        <p:blipFill rotWithShape="1">
          <a:blip r:embed="rId3">
            <a:alphaModFix/>
          </a:blip>
          <a:srcRect b="0" l="0" r="0" t="0"/>
          <a:stretch/>
        </p:blipFill>
        <p:spPr>
          <a:xfrm>
            <a:off x="2955290" y="1764030"/>
            <a:ext cx="5669280" cy="4535805"/>
          </a:xfrm>
          <a:prstGeom prst="rect">
            <a:avLst/>
          </a:prstGeom>
          <a:noFill/>
          <a:ln>
            <a:noFill/>
          </a:ln>
        </p:spPr>
      </p:pic>
      <p:sp>
        <p:nvSpPr>
          <p:cNvPr id="105" name="Google Shape;105;p4"/>
          <p:cNvSpPr txBox="1"/>
          <p:nvPr/>
        </p:nvSpPr>
        <p:spPr>
          <a:xfrm>
            <a:off x="5327650" y="6464300"/>
            <a:ext cx="686689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https://r-graph-gallery.com/14-venn-diagramm.html</a:t>
            </a:r>
            <a:endParaRPr sz="1800">
              <a:solidFill>
                <a:schemeClr val="dk1"/>
              </a:solidFill>
              <a:latin typeface="Calibri"/>
              <a:ea typeface="Calibri"/>
              <a:cs typeface="Calibri"/>
              <a:sym typeface="Calibri"/>
            </a:endParaRPr>
          </a:p>
        </p:txBody>
      </p:sp>
      <p:sp>
        <p:nvSpPr>
          <p:cNvPr id="106" name="Google Shape;106;p4"/>
          <p:cNvSpPr/>
          <p:nvPr/>
        </p:nvSpPr>
        <p:spPr>
          <a:xfrm>
            <a:off x="-3175" y="584200"/>
            <a:ext cx="12148820" cy="10858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58420" y="78105"/>
            <a:ext cx="11920855" cy="67119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lang="en-US">
                <a:solidFill>
                  <a:schemeClr val="accent1"/>
                </a:solidFill>
              </a:rPr>
              <a:t>Alluvial plots</a:t>
            </a:r>
            <a:endParaRPr>
              <a:solidFill>
                <a:schemeClr val="accent1"/>
              </a:solidFill>
            </a:endParaRPr>
          </a:p>
        </p:txBody>
      </p:sp>
      <p:sp>
        <p:nvSpPr>
          <p:cNvPr id="431" name="Google Shape;431;p40"/>
          <p:cNvSpPr/>
          <p:nvPr/>
        </p:nvSpPr>
        <p:spPr>
          <a:xfrm>
            <a:off x="21590" y="87693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creenshot from 2022-06-06 17-03-11" id="432" name="Google Shape;432;p40"/>
          <p:cNvPicPr preferRelativeResize="0"/>
          <p:nvPr/>
        </p:nvPicPr>
        <p:blipFill rotWithShape="1">
          <a:blip r:embed="rId3">
            <a:alphaModFix/>
          </a:blip>
          <a:srcRect b="0" l="0" r="0" t="0"/>
          <a:stretch/>
        </p:blipFill>
        <p:spPr>
          <a:xfrm>
            <a:off x="149225" y="1095375"/>
            <a:ext cx="6894830" cy="5231765"/>
          </a:xfrm>
          <a:prstGeom prst="rect">
            <a:avLst/>
          </a:prstGeom>
          <a:noFill/>
          <a:ln>
            <a:noFill/>
          </a:ln>
        </p:spPr>
      </p:pic>
      <p:sp>
        <p:nvSpPr>
          <p:cNvPr id="433" name="Google Shape;433;p40"/>
          <p:cNvSpPr txBox="1"/>
          <p:nvPr/>
        </p:nvSpPr>
        <p:spPr>
          <a:xfrm>
            <a:off x="7390765" y="1652270"/>
            <a:ext cx="4475480" cy="36925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Admit      Gender   Dept  Freq</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Admitted   Male    A  512</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Rejected   Male    A  313</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Admitted Female    A   89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4  Rejected Female    A   19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5  Admitted   Male    B  353</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6  Rejected   Male    B  207</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7  Admitted Female    B   17</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8  Rejected Female    B    8</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9  Admitted   Male    C  120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 Rejected   Male    C  205</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11 Admitted Female    C  202</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12 Rejected Female    C  391</a:t>
            </a:r>
            <a:endParaRPr sz="1800">
              <a:solidFill>
                <a:schemeClr val="dk1"/>
              </a:solidFill>
              <a:latin typeface="Calibri"/>
              <a:ea typeface="Calibri"/>
              <a:cs typeface="Calibri"/>
              <a:sym typeface="Calibri"/>
            </a:endParaRPr>
          </a:p>
        </p:txBody>
      </p:sp>
      <p:sp>
        <p:nvSpPr>
          <p:cNvPr id="434" name="Google Shape;434;p40"/>
          <p:cNvSpPr txBox="1"/>
          <p:nvPr/>
        </p:nvSpPr>
        <p:spPr>
          <a:xfrm>
            <a:off x="1245870" y="6327140"/>
            <a:ext cx="1085786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https://cran.r-project.org/web/packages/ggalluvial/vignettes/ggalluvial.html</a:t>
            </a: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1"/>
          <p:cNvSpPr txBox="1"/>
          <p:nvPr>
            <p:ph type="title"/>
          </p:nvPr>
        </p:nvSpPr>
        <p:spPr>
          <a:xfrm>
            <a:off x="38100" y="-2540"/>
            <a:ext cx="10515600" cy="68770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lang="en-US">
                <a:solidFill>
                  <a:schemeClr val="accent1"/>
                </a:solidFill>
              </a:rPr>
              <a:t>Forest Plots</a:t>
            </a:r>
            <a:endParaRPr>
              <a:solidFill>
                <a:schemeClr val="accent1"/>
              </a:solidFill>
            </a:endParaRPr>
          </a:p>
        </p:txBody>
      </p:sp>
      <p:sp>
        <p:nvSpPr>
          <p:cNvPr id="440" name="Google Shape;440;p41"/>
          <p:cNvSpPr txBox="1"/>
          <p:nvPr/>
        </p:nvSpPr>
        <p:spPr>
          <a:xfrm>
            <a:off x="228600" y="603250"/>
            <a:ext cx="11734800" cy="14763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The most common way to visualize </a:t>
            </a:r>
            <a:r>
              <a:rPr lang="en-US" sz="1800">
                <a:solidFill>
                  <a:srgbClr val="FF0000"/>
                </a:solidFill>
                <a:latin typeface="Calibri"/>
                <a:ea typeface="Calibri"/>
                <a:cs typeface="Calibri"/>
                <a:sym typeface="Calibri"/>
              </a:rPr>
              <a:t>meta-analyses</a:t>
            </a:r>
            <a:r>
              <a:rPr lang="en-US" sz="1800">
                <a:solidFill>
                  <a:schemeClr val="dk1"/>
                </a:solidFill>
                <a:latin typeface="Calibri"/>
                <a:ea typeface="Calibri"/>
                <a:cs typeface="Calibri"/>
                <a:sym typeface="Calibri"/>
              </a:rPr>
              <a:t> is through </a:t>
            </a:r>
            <a:r>
              <a:rPr lang="en-US" sz="1800">
                <a:solidFill>
                  <a:srgbClr val="FF0000"/>
                </a:solidFill>
                <a:latin typeface="Calibri"/>
                <a:ea typeface="Calibri"/>
                <a:cs typeface="Calibri"/>
                <a:sym typeface="Calibri"/>
              </a:rPr>
              <a:t>forest plots</a:t>
            </a:r>
            <a:r>
              <a:rPr lang="en-US" sz="1800">
                <a:solidFill>
                  <a:schemeClr val="dk1"/>
                </a:solidFill>
                <a:latin typeface="Calibri"/>
                <a:ea typeface="Calibri"/>
                <a:cs typeface="Calibri"/>
                <a:sym typeface="Calibri"/>
              </a:rPr>
              <a:t>. Such plots provide a graphical display of the </a:t>
            </a:r>
            <a:r>
              <a:rPr lang="en-US" sz="1800" u="sng">
                <a:solidFill>
                  <a:schemeClr val="dk1"/>
                </a:solidFill>
                <a:latin typeface="Calibri"/>
                <a:ea typeface="Calibri"/>
                <a:cs typeface="Calibri"/>
                <a:sym typeface="Calibri"/>
              </a:rPr>
              <a:t>observed effect</a:t>
            </a:r>
            <a:r>
              <a:rPr lang="en-US" sz="1800">
                <a:solidFill>
                  <a:schemeClr val="dk1"/>
                </a:solidFill>
                <a:latin typeface="Calibri"/>
                <a:ea typeface="Calibri"/>
                <a:cs typeface="Calibri"/>
                <a:sym typeface="Calibri"/>
              </a:rPr>
              <a:t>, </a:t>
            </a:r>
            <a:r>
              <a:rPr lang="en-US" sz="1800" u="sng">
                <a:solidFill>
                  <a:schemeClr val="dk1"/>
                </a:solidFill>
                <a:latin typeface="Calibri"/>
                <a:ea typeface="Calibri"/>
                <a:cs typeface="Calibri"/>
                <a:sym typeface="Calibri"/>
              </a:rPr>
              <a:t>confidence interval</a:t>
            </a:r>
            <a:r>
              <a:rPr lang="en-US" sz="1800">
                <a:solidFill>
                  <a:schemeClr val="dk1"/>
                </a:solidFill>
                <a:latin typeface="Calibri"/>
                <a:ea typeface="Calibri"/>
                <a:cs typeface="Calibri"/>
                <a:sym typeface="Calibri"/>
              </a:rPr>
              <a:t>, and usually also the </a:t>
            </a:r>
            <a:r>
              <a:rPr lang="en-US" sz="1800" u="sng">
                <a:solidFill>
                  <a:schemeClr val="dk1"/>
                </a:solidFill>
                <a:latin typeface="Calibri"/>
                <a:ea typeface="Calibri"/>
                <a:cs typeface="Calibri"/>
                <a:sym typeface="Calibri"/>
              </a:rPr>
              <a:t>weight of each study</a:t>
            </a:r>
            <a:r>
              <a:rPr lang="en-US" sz="1800">
                <a:solidFill>
                  <a:schemeClr val="dk1"/>
                </a:solidFill>
                <a:latin typeface="Calibri"/>
                <a:ea typeface="Calibri"/>
                <a:cs typeface="Calibri"/>
                <a:sym typeface="Calibri"/>
              </a:rPr>
              <a:t>. They also display the pooled effect we have calculated in a meta-analysis. Overall, this allows others to quickly examine the precision and spread of the included studies, and how the </a:t>
            </a:r>
            <a:r>
              <a:rPr lang="en-US" sz="1800">
                <a:solidFill>
                  <a:srgbClr val="FF0000"/>
                </a:solidFill>
                <a:latin typeface="Calibri"/>
                <a:ea typeface="Calibri"/>
                <a:cs typeface="Calibri"/>
                <a:sym typeface="Calibri"/>
              </a:rPr>
              <a:t>pooled effect</a:t>
            </a:r>
            <a:r>
              <a:rPr lang="en-US" sz="1800">
                <a:solidFill>
                  <a:schemeClr val="dk1"/>
                </a:solidFill>
                <a:latin typeface="Calibri"/>
                <a:ea typeface="Calibri"/>
                <a:cs typeface="Calibri"/>
                <a:sym typeface="Calibri"/>
              </a:rPr>
              <a:t> relates to the observed effect sizes.</a:t>
            </a:r>
            <a:endParaRPr sz="1800">
              <a:solidFill>
                <a:schemeClr val="dk1"/>
              </a:solidFill>
              <a:latin typeface="Calibri"/>
              <a:ea typeface="Calibri"/>
              <a:cs typeface="Calibri"/>
              <a:sym typeface="Calibri"/>
            </a:endParaRPr>
          </a:p>
        </p:txBody>
      </p:sp>
      <p:pic>
        <p:nvPicPr>
          <p:cNvPr descr="Screenshot from 2022-06-01 22-37-40" id="441" name="Google Shape;441;p41"/>
          <p:cNvPicPr preferRelativeResize="0"/>
          <p:nvPr/>
        </p:nvPicPr>
        <p:blipFill rotWithShape="1">
          <a:blip r:embed="rId3">
            <a:alphaModFix/>
          </a:blip>
          <a:srcRect b="0" l="0" r="0" t="0"/>
          <a:stretch/>
        </p:blipFill>
        <p:spPr>
          <a:xfrm>
            <a:off x="1449070" y="2023745"/>
            <a:ext cx="5734050" cy="4460240"/>
          </a:xfrm>
          <a:prstGeom prst="rect">
            <a:avLst/>
          </a:prstGeom>
          <a:noFill/>
          <a:ln>
            <a:noFill/>
          </a:ln>
        </p:spPr>
      </p:pic>
      <p:sp>
        <p:nvSpPr>
          <p:cNvPr id="442" name="Google Shape;442;p41"/>
          <p:cNvSpPr txBox="1"/>
          <p:nvPr/>
        </p:nvSpPr>
        <p:spPr>
          <a:xfrm>
            <a:off x="5528945" y="6483985"/>
            <a:ext cx="670496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https://www.ncbi.nlm.nih.gov/pmc/articles/PMC6900616/</a:t>
            </a:r>
            <a:endParaRPr sz="1800">
              <a:solidFill>
                <a:schemeClr val="dk1"/>
              </a:solidFill>
              <a:latin typeface="Calibri"/>
              <a:ea typeface="Calibri"/>
              <a:cs typeface="Calibri"/>
              <a:sym typeface="Calibri"/>
            </a:endParaRPr>
          </a:p>
        </p:txBody>
      </p:sp>
      <p:sp>
        <p:nvSpPr>
          <p:cNvPr id="443" name="Google Shape;443;p41"/>
          <p:cNvSpPr txBox="1"/>
          <p:nvPr/>
        </p:nvSpPr>
        <p:spPr>
          <a:xfrm>
            <a:off x="6038215" y="6233160"/>
            <a:ext cx="6195695"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Calibri"/>
                <a:ea typeface="Calibri"/>
                <a:cs typeface="Calibri"/>
                <a:sym typeface="Calibri"/>
              </a:rPr>
              <a:t>Forest plot displaying univariate Cox analysis of BARD1 expression.</a:t>
            </a:r>
            <a:endParaRPr i="1" sz="1400">
              <a:solidFill>
                <a:schemeClr val="dk1"/>
              </a:solidFill>
              <a:latin typeface="Calibri"/>
              <a:ea typeface="Calibri"/>
              <a:cs typeface="Calibri"/>
              <a:sym typeface="Calibri"/>
            </a:endParaRPr>
          </a:p>
        </p:txBody>
      </p:sp>
      <p:sp>
        <p:nvSpPr>
          <p:cNvPr id="444" name="Google Shape;444;p41"/>
          <p:cNvSpPr/>
          <p:nvPr/>
        </p:nvSpPr>
        <p:spPr>
          <a:xfrm>
            <a:off x="85090" y="57404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2"/>
          <p:cNvSpPr/>
          <p:nvPr/>
        </p:nvSpPr>
        <p:spPr>
          <a:xfrm>
            <a:off x="38100" y="-2540"/>
            <a:ext cx="10515600" cy="68770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3959"/>
              <a:buFont typeface="Calibri"/>
              <a:buNone/>
            </a:pPr>
            <a:r>
              <a:rPr lang="en-US" sz="3959">
                <a:solidFill>
                  <a:schemeClr val="accent1"/>
                </a:solidFill>
                <a:latin typeface="Calibri"/>
                <a:ea typeface="Calibri"/>
                <a:cs typeface="Calibri"/>
                <a:sym typeface="Calibri"/>
              </a:rPr>
              <a:t>How to read a forest plot</a:t>
            </a:r>
            <a:endParaRPr sz="3959">
              <a:solidFill>
                <a:schemeClr val="accent1"/>
              </a:solidFill>
              <a:latin typeface="Calibri"/>
              <a:ea typeface="Calibri"/>
              <a:cs typeface="Calibri"/>
              <a:sym typeface="Calibri"/>
            </a:endParaRPr>
          </a:p>
        </p:txBody>
      </p:sp>
      <p:pic>
        <p:nvPicPr>
          <p:cNvPr descr="Screenshot from 2022-05-30 17-17-35" id="450" name="Google Shape;450;p42"/>
          <p:cNvPicPr preferRelativeResize="0"/>
          <p:nvPr/>
        </p:nvPicPr>
        <p:blipFill rotWithShape="1">
          <a:blip r:embed="rId3">
            <a:alphaModFix/>
          </a:blip>
          <a:srcRect b="0" l="0" r="0" t="0"/>
          <a:stretch/>
        </p:blipFill>
        <p:spPr>
          <a:xfrm>
            <a:off x="1284605" y="1102995"/>
            <a:ext cx="9838055" cy="5342890"/>
          </a:xfrm>
          <a:prstGeom prst="rect">
            <a:avLst/>
          </a:prstGeom>
          <a:noFill/>
          <a:ln>
            <a:noFill/>
          </a:ln>
        </p:spPr>
      </p:pic>
      <p:sp>
        <p:nvSpPr>
          <p:cNvPr id="451" name="Google Shape;451;p42"/>
          <p:cNvSpPr txBox="1"/>
          <p:nvPr/>
        </p:nvSpPr>
        <p:spPr>
          <a:xfrm>
            <a:off x="120015" y="561340"/>
            <a:ext cx="1195133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forest plot is a key way researchers can summarise data from multiple papers in a single image.</a:t>
            </a:r>
            <a:endParaRPr sz="1800">
              <a:solidFill>
                <a:schemeClr val="dk1"/>
              </a:solidFill>
              <a:latin typeface="Calibri"/>
              <a:ea typeface="Calibri"/>
              <a:cs typeface="Calibri"/>
              <a:sym typeface="Calibri"/>
            </a:endParaRPr>
          </a:p>
        </p:txBody>
      </p:sp>
      <p:sp>
        <p:nvSpPr>
          <p:cNvPr id="452" name="Google Shape;452;p42"/>
          <p:cNvSpPr/>
          <p:nvPr/>
        </p:nvSpPr>
        <p:spPr>
          <a:xfrm>
            <a:off x="120015" y="50736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3"/>
          <p:cNvSpPr/>
          <p:nvPr/>
        </p:nvSpPr>
        <p:spPr>
          <a:xfrm>
            <a:off x="38100" y="-2540"/>
            <a:ext cx="10515600" cy="68770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3959"/>
              <a:buFont typeface="Calibri"/>
              <a:buNone/>
            </a:pPr>
            <a:r>
              <a:rPr lang="en-US" sz="3959">
                <a:solidFill>
                  <a:schemeClr val="accent1"/>
                </a:solidFill>
                <a:latin typeface="Calibri"/>
                <a:ea typeface="Calibri"/>
                <a:cs typeface="Calibri"/>
                <a:sym typeface="Calibri"/>
              </a:rPr>
              <a:t>How to read a forest plot</a:t>
            </a:r>
            <a:endParaRPr sz="3959">
              <a:solidFill>
                <a:schemeClr val="accent1"/>
              </a:solidFill>
              <a:latin typeface="Calibri"/>
              <a:ea typeface="Calibri"/>
              <a:cs typeface="Calibri"/>
              <a:sym typeface="Calibri"/>
            </a:endParaRPr>
          </a:p>
        </p:txBody>
      </p:sp>
      <p:pic>
        <p:nvPicPr>
          <p:cNvPr descr="Screenshot from 2022-05-30 23-36-01" id="458" name="Google Shape;458;p43"/>
          <p:cNvPicPr preferRelativeResize="0"/>
          <p:nvPr/>
        </p:nvPicPr>
        <p:blipFill rotWithShape="1">
          <a:blip r:embed="rId3">
            <a:alphaModFix/>
          </a:blip>
          <a:srcRect b="0" l="12104" r="0" t="0"/>
          <a:stretch/>
        </p:blipFill>
        <p:spPr>
          <a:xfrm>
            <a:off x="381000" y="544830"/>
            <a:ext cx="4006850" cy="3276600"/>
          </a:xfrm>
          <a:prstGeom prst="rect">
            <a:avLst/>
          </a:prstGeom>
          <a:noFill/>
          <a:ln>
            <a:noFill/>
          </a:ln>
        </p:spPr>
      </p:pic>
      <p:pic>
        <p:nvPicPr>
          <p:cNvPr descr="Screenshot from 2022-05-31 00-19-42" id="459" name="Google Shape;459;p43"/>
          <p:cNvPicPr preferRelativeResize="0"/>
          <p:nvPr/>
        </p:nvPicPr>
        <p:blipFill rotWithShape="1">
          <a:blip r:embed="rId4">
            <a:alphaModFix/>
          </a:blip>
          <a:srcRect b="0" l="0" r="0" t="0"/>
          <a:stretch/>
        </p:blipFill>
        <p:spPr>
          <a:xfrm>
            <a:off x="7960360" y="907415"/>
            <a:ext cx="4243070" cy="2995930"/>
          </a:xfrm>
          <a:prstGeom prst="rect">
            <a:avLst/>
          </a:prstGeom>
          <a:noFill/>
          <a:ln>
            <a:noFill/>
          </a:ln>
        </p:spPr>
      </p:pic>
      <p:pic>
        <p:nvPicPr>
          <p:cNvPr descr="Screenshot from 2022-05-31 00-21-13" id="460" name="Google Shape;460;p43"/>
          <p:cNvPicPr preferRelativeResize="0"/>
          <p:nvPr/>
        </p:nvPicPr>
        <p:blipFill rotWithShape="1">
          <a:blip r:embed="rId5">
            <a:alphaModFix/>
          </a:blip>
          <a:srcRect b="0" l="0" r="0" t="0"/>
          <a:stretch/>
        </p:blipFill>
        <p:spPr>
          <a:xfrm>
            <a:off x="4211955" y="3221355"/>
            <a:ext cx="4043045" cy="3155950"/>
          </a:xfrm>
          <a:prstGeom prst="rect">
            <a:avLst/>
          </a:prstGeom>
          <a:noFill/>
          <a:ln>
            <a:noFill/>
          </a:ln>
        </p:spPr>
      </p:pic>
      <p:sp>
        <p:nvSpPr>
          <p:cNvPr id="461" name="Google Shape;461;p43"/>
          <p:cNvSpPr txBox="1"/>
          <p:nvPr/>
        </p:nvSpPr>
        <p:spPr>
          <a:xfrm>
            <a:off x="1023620" y="6509385"/>
            <a:ext cx="11179810" cy="245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https://s4be.cochrane.org/blog/2016/07/11/tutorial-read-forest plot/?fbclid=IwAR2E9XUnU72DSaGKwdk8lHUaJgx6MT5Rf3LH8PcT5dhp7Dj4j2dGGIFBJLM</a:t>
            </a:r>
            <a:endParaRPr sz="1000">
              <a:solidFill>
                <a:schemeClr val="dk1"/>
              </a:solidFill>
              <a:latin typeface="Calibri"/>
              <a:ea typeface="Calibri"/>
              <a:cs typeface="Calibri"/>
              <a:sym typeface="Calibri"/>
            </a:endParaRPr>
          </a:p>
        </p:txBody>
      </p:sp>
      <p:sp>
        <p:nvSpPr>
          <p:cNvPr id="462" name="Google Shape;462;p43"/>
          <p:cNvSpPr/>
          <p:nvPr/>
        </p:nvSpPr>
        <p:spPr>
          <a:xfrm>
            <a:off x="54610" y="59309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4"/>
          <p:cNvSpPr/>
          <p:nvPr/>
        </p:nvSpPr>
        <p:spPr>
          <a:xfrm>
            <a:off x="38100" y="-2540"/>
            <a:ext cx="10515600" cy="68770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3959"/>
              <a:buFont typeface="Calibri"/>
              <a:buNone/>
            </a:pPr>
            <a:r>
              <a:rPr lang="en-US" sz="3959">
                <a:solidFill>
                  <a:schemeClr val="accent1"/>
                </a:solidFill>
                <a:latin typeface="Calibri"/>
                <a:ea typeface="Calibri"/>
                <a:cs typeface="Calibri"/>
                <a:sym typeface="Calibri"/>
              </a:rPr>
              <a:t>How to read a forest plot</a:t>
            </a:r>
            <a:endParaRPr sz="3959">
              <a:solidFill>
                <a:schemeClr val="accent1"/>
              </a:solidFill>
              <a:latin typeface="Calibri"/>
              <a:ea typeface="Calibri"/>
              <a:cs typeface="Calibri"/>
              <a:sym typeface="Calibri"/>
            </a:endParaRPr>
          </a:p>
        </p:txBody>
      </p:sp>
      <p:sp>
        <p:nvSpPr>
          <p:cNvPr id="468" name="Google Shape;468;p44"/>
          <p:cNvSpPr/>
          <p:nvPr/>
        </p:nvSpPr>
        <p:spPr>
          <a:xfrm>
            <a:off x="54610" y="59309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creenshot from 2022-06-04 19-46-49" id="469" name="Google Shape;469;p44"/>
          <p:cNvPicPr preferRelativeResize="0"/>
          <p:nvPr/>
        </p:nvPicPr>
        <p:blipFill rotWithShape="1">
          <a:blip r:embed="rId3">
            <a:alphaModFix/>
          </a:blip>
          <a:srcRect b="0" l="0" r="0" t="0"/>
          <a:stretch/>
        </p:blipFill>
        <p:spPr>
          <a:xfrm>
            <a:off x="1915795" y="894715"/>
            <a:ext cx="8180705" cy="548576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5"/>
          <p:cNvSpPr txBox="1"/>
          <p:nvPr>
            <p:ph type="title"/>
          </p:nvPr>
        </p:nvSpPr>
        <p:spPr>
          <a:xfrm>
            <a:off x="83185" y="57150"/>
            <a:ext cx="10515600" cy="7499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solidFill>
                  <a:schemeClr val="accent1"/>
                </a:solidFill>
              </a:rPr>
              <a:t>Heterogeneity of the papers</a:t>
            </a:r>
            <a:endParaRPr>
              <a:solidFill>
                <a:schemeClr val="accent1"/>
              </a:solidFill>
            </a:endParaRPr>
          </a:p>
        </p:txBody>
      </p:sp>
      <p:sp>
        <p:nvSpPr>
          <p:cNvPr id="475" name="Google Shape;475;p45"/>
          <p:cNvSpPr/>
          <p:nvPr/>
        </p:nvSpPr>
        <p:spPr>
          <a:xfrm>
            <a:off x="21590" y="80708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6" name="Google Shape;476;p45"/>
          <p:cNvPicPr preferRelativeResize="0"/>
          <p:nvPr/>
        </p:nvPicPr>
        <p:blipFill rotWithShape="1">
          <a:blip r:embed="rId3">
            <a:alphaModFix/>
          </a:blip>
          <a:srcRect b="0" l="0" r="0" t="0"/>
          <a:stretch/>
        </p:blipFill>
        <p:spPr>
          <a:xfrm>
            <a:off x="578485" y="1383030"/>
            <a:ext cx="11034395" cy="4091305"/>
          </a:xfrm>
          <a:prstGeom prst="rect">
            <a:avLst/>
          </a:prstGeom>
          <a:noFill/>
          <a:ln>
            <a:noFill/>
          </a:ln>
        </p:spPr>
      </p:pic>
      <p:sp>
        <p:nvSpPr>
          <p:cNvPr id="477" name="Google Shape;477;p45"/>
          <p:cNvSpPr/>
          <p:nvPr/>
        </p:nvSpPr>
        <p:spPr>
          <a:xfrm>
            <a:off x="4531995" y="4634230"/>
            <a:ext cx="649605" cy="379095"/>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478" name="Google Shape;478;p45"/>
          <p:cNvCxnSpPr/>
          <p:nvPr/>
        </p:nvCxnSpPr>
        <p:spPr>
          <a:xfrm flipH="1">
            <a:off x="6933565" y="1404620"/>
            <a:ext cx="21590" cy="3667760"/>
          </a:xfrm>
          <a:prstGeom prst="straightConnector1">
            <a:avLst/>
          </a:prstGeom>
          <a:noFill/>
          <a:ln cap="flat" cmpd="sng" w="19050">
            <a:solidFill>
              <a:schemeClr val="accent2"/>
            </a:solidFill>
            <a:prstDash val="solid"/>
            <a:miter lim="800000"/>
            <a:headEnd len="sm" w="sm" type="none"/>
            <a:tailEnd len="sm" w="sm" type="none"/>
          </a:ln>
        </p:spPr>
      </p:cxnSp>
      <p:cxnSp>
        <p:nvCxnSpPr>
          <p:cNvPr id="479" name="Google Shape;479;p45"/>
          <p:cNvCxnSpPr/>
          <p:nvPr/>
        </p:nvCxnSpPr>
        <p:spPr>
          <a:xfrm flipH="1">
            <a:off x="9213215" y="1461770"/>
            <a:ext cx="21590" cy="3667760"/>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descr="Screenshot from 2022-06-02 06-23-58" id="484" name="Google Shape;484;p46"/>
          <p:cNvPicPr preferRelativeResize="0"/>
          <p:nvPr>
            <p:ph idx="1" type="body"/>
          </p:nvPr>
        </p:nvPicPr>
        <p:blipFill rotWithShape="1">
          <a:blip r:embed="rId3">
            <a:alphaModFix/>
          </a:blip>
          <a:srcRect b="0" l="0" r="0" t="0"/>
          <a:stretch/>
        </p:blipFill>
        <p:spPr>
          <a:xfrm>
            <a:off x="725805" y="1228725"/>
            <a:ext cx="10676890" cy="4705985"/>
          </a:xfrm>
          <a:prstGeom prst="rect">
            <a:avLst/>
          </a:prstGeom>
          <a:noFill/>
          <a:ln>
            <a:noFill/>
          </a:ln>
        </p:spPr>
      </p:pic>
      <p:pic>
        <p:nvPicPr>
          <p:cNvPr descr="Screenshot from 2022-06-02 06-23-42" id="485" name="Google Shape;485;p46"/>
          <p:cNvPicPr preferRelativeResize="0"/>
          <p:nvPr/>
        </p:nvPicPr>
        <p:blipFill rotWithShape="1">
          <a:blip r:embed="rId4">
            <a:alphaModFix/>
          </a:blip>
          <a:srcRect b="79296" l="0" r="0" t="0"/>
          <a:stretch/>
        </p:blipFill>
        <p:spPr>
          <a:xfrm>
            <a:off x="1137920" y="157480"/>
            <a:ext cx="10058400" cy="1090295"/>
          </a:xfrm>
          <a:prstGeom prst="rect">
            <a:avLst/>
          </a:prstGeom>
          <a:noFill/>
          <a:ln>
            <a:noFill/>
          </a:ln>
        </p:spPr>
      </p:pic>
      <p:sp>
        <p:nvSpPr>
          <p:cNvPr id="486" name="Google Shape;486;p46"/>
          <p:cNvSpPr txBox="1"/>
          <p:nvPr/>
        </p:nvSpPr>
        <p:spPr>
          <a:xfrm>
            <a:off x="5495925" y="6485890"/>
            <a:ext cx="667194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https://www.youtube.com/watch?v=Pxs0gl3hRKE</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7"/>
          <p:cNvSpPr/>
          <p:nvPr/>
        </p:nvSpPr>
        <p:spPr>
          <a:xfrm>
            <a:off x="38100" y="-2540"/>
            <a:ext cx="10515600" cy="68770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3959"/>
              <a:buFont typeface="Calibri"/>
              <a:buNone/>
            </a:pPr>
            <a:r>
              <a:rPr lang="en-US" sz="3959">
                <a:solidFill>
                  <a:schemeClr val="accent1"/>
                </a:solidFill>
                <a:latin typeface="Calibri"/>
                <a:ea typeface="Calibri"/>
                <a:cs typeface="Calibri"/>
                <a:sym typeface="Calibri"/>
              </a:rPr>
              <a:t>How to draw forest plot in R? </a:t>
            </a:r>
            <a:endParaRPr sz="3959">
              <a:solidFill>
                <a:schemeClr val="accent1"/>
              </a:solidFill>
              <a:latin typeface="Calibri"/>
              <a:ea typeface="Calibri"/>
              <a:cs typeface="Calibri"/>
              <a:sym typeface="Calibri"/>
            </a:endParaRPr>
          </a:p>
        </p:txBody>
      </p:sp>
      <p:pic>
        <p:nvPicPr>
          <p:cNvPr descr="Screenshot from 2022-06-02 13-56-35" id="492" name="Google Shape;492;p47"/>
          <p:cNvPicPr preferRelativeResize="0"/>
          <p:nvPr/>
        </p:nvPicPr>
        <p:blipFill rotWithShape="1">
          <a:blip r:embed="rId3">
            <a:alphaModFix/>
          </a:blip>
          <a:srcRect b="0" l="0" r="0" t="0"/>
          <a:stretch/>
        </p:blipFill>
        <p:spPr>
          <a:xfrm>
            <a:off x="254000" y="685165"/>
            <a:ext cx="5481320" cy="5523230"/>
          </a:xfrm>
          <a:prstGeom prst="rect">
            <a:avLst/>
          </a:prstGeom>
          <a:noFill/>
          <a:ln>
            <a:noFill/>
          </a:ln>
        </p:spPr>
      </p:pic>
      <p:pic>
        <p:nvPicPr>
          <p:cNvPr descr="Screenshot from 2022-06-02 13-57-05" id="493" name="Google Shape;493;p47"/>
          <p:cNvPicPr preferRelativeResize="0"/>
          <p:nvPr/>
        </p:nvPicPr>
        <p:blipFill rotWithShape="1">
          <a:blip r:embed="rId4">
            <a:alphaModFix/>
          </a:blip>
          <a:srcRect b="0" l="0" r="0" t="0"/>
          <a:stretch/>
        </p:blipFill>
        <p:spPr>
          <a:xfrm>
            <a:off x="6260465" y="1148715"/>
            <a:ext cx="4761865" cy="2390775"/>
          </a:xfrm>
          <a:prstGeom prst="rect">
            <a:avLst/>
          </a:prstGeom>
          <a:noFill/>
          <a:ln>
            <a:noFill/>
          </a:ln>
        </p:spPr>
      </p:pic>
      <p:pic>
        <p:nvPicPr>
          <p:cNvPr descr="Screenshot from 2022-06-02 13-57-27" id="494" name="Google Shape;494;p47"/>
          <p:cNvPicPr preferRelativeResize="0"/>
          <p:nvPr/>
        </p:nvPicPr>
        <p:blipFill rotWithShape="1">
          <a:blip r:embed="rId5">
            <a:alphaModFix/>
          </a:blip>
          <a:srcRect b="0" l="0" r="0" t="0"/>
          <a:stretch/>
        </p:blipFill>
        <p:spPr>
          <a:xfrm>
            <a:off x="7776845" y="3922395"/>
            <a:ext cx="1866900" cy="2286000"/>
          </a:xfrm>
          <a:prstGeom prst="rect">
            <a:avLst/>
          </a:prstGeom>
          <a:noFill/>
          <a:ln>
            <a:noFill/>
          </a:ln>
        </p:spPr>
      </p:pic>
      <p:sp>
        <p:nvSpPr>
          <p:cNvPr id="495" name="Google Shape;495;p47"/>
          <p:cNvSpPr/>
          <p:nvPr/>
        </p:nvSpPr>
        <p:spPr>
          <a:xfrm>
            <a:off x="85090" y="57404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47"/>
          <p:cNvSpPr txBox="1"/>
          <p:nvPr/>
        </p:nvSpPr>
        <p:spPr>
          <a:xfrm>
            <a:off x="5599430" y="6397625"/>
            <a:ext cx="66344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https://www.youtube.com/watch?v=GRtLOf_izfI&amp;t=318s</a:t>
            </a: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8"/>
          <p:cNvSpPr txBox="1"/>
          <p:nvPr/>
        </p:nvSpPr>
        <p:spPr>
          <a:xfrm>
            <a:off x="304165" y="1040765"/>
            <a:ext cx="11345545" cy="5015865"/>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Each </a:t>
            </a:r>
            <a:r>
              <a:rPr b="1" lang="en-US" sz="2000">
                <a:solidFill>
                  <a:schemeClr val="dk1"/>
                </a:solidFill>
                <a:latin typeface="Calibri"/>
                <a:ea typeface="Calibri"/>
                <a:cs typeface="Calibri"/>
                <a:sym typeface="Calibri"/>
              </a:rPr>
              <a:t>horizontal line</a:t>
            </a:r>
            <a:r>
              <a:rPr lang="en-US" sz="2000">
                <a:solidFill>
                  <a:schemeClr val="dk1"/>
                </a:solidFill>
                <a:latin typeface="Calibri"/>
                <a:ea typeface="Calibri"/>
                <a:cs typeface="Calibri"/>
                <a:sym typeface="Calibri"/>
              </a:rPr>
              <a:t> on a forest plot represents an individual study with the result plotted as a box and the 95% confidence interval of the result displayed as the line.</a:t>
            </a:r>
            <a:endParaRPr sz="20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The implication of each study falling on one side of the </a:t>
            </a:r>
            <a:r>
              <a:rPr b="1" lang="en-US" sz="2000">
                <a:solidFill>
                  <a:schemeClr val="dk1"/>
                </a:solidFill>
                <a:latin typeface="Calibri"/>
                <a:ea typeface="Calibri"/>
                <a:cs typeface="Calibri"/>
                <a:sym typeface="Calibri"/>
              </a:rPr>
              <a:t>vertical line</a:t>
            </a:r>
            <a:r>
              <a:rPr lang="en-US" sz="2000">
                <a:solidFill>
                  <a:schemeClr val="dk1"/>
                </a:solidFill>
                <a:latin typeface="Calibri"/>
                <a:ea typeface="Calibri"/>
                <a:cs typeface="Calibri"/>
                <a:sym typeface="Calibri"/>
              </a:rPr>
              <a:t> or the other depends on the statistic being used.</a:t>
            </a:r>
            <a:endParaRPr sz="20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If the individual study crosses the vertical line, it means</a:t>
            </a:r>
            <a:r>
              <a:rPr b="1" lang="en-US" sz="2000">
                <a:solidFill>
                  <a:schemeClr val="dk1"/>
                </a:solidFill>
                <a:latin typeface="Calibri"/>
                <a:ea typeface="Calibri"/>
                <a:cs typeface="Calibri"/>
                <a:sym typeface="Calibri"/>
              </a:rPr>
              <a:t> the null value lies</a:t>
            </a:r>
            <a:r>
              <a:rPr lang="en-US" sz="2000">
                <a:solidFill>
                  <a:schemeClr val="dk1"/>
                </a:solidFill>
                <a:latin typeface="Calibri"/>
                <a:ea typeface="Calibri"/>
                <a:cs typeface="Calibri"/>
                <a:sym typeface="Calibri"/>
              </a:rPr>
              <a:t> within the 95% confidence interval. This implies the study result is in fact the null value and therefore the study did not observe a statistically significant difference between the treatment and control groups.</a:t>
            </a:r>
            <a:endParaRPr sz="20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The</a:t>
            </a:r>
            <a:r>
              <a:rPr b="1" lang="en-US" sz="2000">
                <a:solidFill>
                  <a:schemeClr val="dk1"/>
                </a:solidFill>
                <a:latin typeface="Calibri"/>
                <a:ea typeface="Calibri"/>
                <a:cs typeface="Calibri"/>
                <a:sym typeface="Calibri"/>
              </a:rPr>
              <a:t> diamond at the bottom</a:t>
            </a:r>
            <a:r>
              <a:rPr lang="en-US" sz="2000">
                <a:solidFill>
                  <a:schemeClr val="dk1"/>
                </a:solidFill>
                <a:latin typeface="Calibri"/>
                <a:ea typeface="Calibri"/>
                <a:cs typeface="Calibri"/>
                <a:sym typeface="Calibri"/>
              </a:rPr>
              <a:t> of the forest plot shows the result when all the individual studies are combined together and averaged. The horizontal points of the diamond are the limits of the 95% confidence intervals and are subject to the same interpretation as any of the other individual studies on the plot.</a:t>
            </a:r>
            <a:endParaRPr sz="20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The</a:t>
            </a:r>
            <a:r>
              <a:rPr b="1" lang="en-US" sz="2000">
                <a:solidFill>
                  <a:schemeClr val="dk1"/>
                </a:solidFill>
                <a:latin typeface="Calibri"/>
                <a:ea typeface="Calibri"/>
                <a:cs typeface="Calibri"/>
                <a:sym typeface="Calibri"/>
              </a:rPr>
              <a:t> I2 statistic</a:t>
            </a:r>
            <a:r>
              <a:rPr lang="en-US" sz="2000">
                <a:solidFill>
                  <a:schemeClr val="dk1"/>
                </a:solidFill>
                <a:latin typeface="Calibri"/>
                <a:ea typeface="Calibri"/>
                <a:cs typeface="Calibri"/>
                <a:sym typeface="Calibri"/>
              </a:rPr>
              <a:t> gives you an idea of the heterogeneity of the studies, i.e. how consistent they are. If the I2 value is &gt;50% it might mean the studies are inconsistent due to a reason other than chance. This might make the conclusions you draw from the forest plot questionable.</a:t>
            </a:r>
            <a:endParaRPr sz="2000">
              <a:solidFill>
                <a:schemeClr val="dk1"/>
              </a:solidFill>
              <a:latin typeface="Calibri"/>
              <a:ea typeface="Calibri"/>
              <a:cs typeface="Calibri"/>
              <a:sym typeface="Calibri"/>
            </a:endParaRPr>
          </a:p>
        </p:txBody>
      </p:sp>
      <p:sp>
        <p:nvSpPr>
          <p:cNvPr id="502" name="Google Shape;502;p48"/>
          <p:cNvSpPr/>
          <p:nvPr/>
        </p:nvSpPr>
        <p:spPr>
          <a:xfrm>
            <a:off x="85090" y="57404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48"/>
          <p:cNvSpPr/>
          <p:nvPr/>
        </p:nvSpPr>
        <p:spPr>
          <a:xfrm>
            <a:off x="38100" y="-2540"/>
            <a:ext cx="10515600" cy="68770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3959"/>
              <a:buFont typeface="Calibri"/>
              <a:buNone/>
            </a:pPr>
            <a:r>
              <a:rPr lang="en-US" sz="3959">
                <a:solidFill>
                  <a:schemeClr val="accent1"/>
                </a:solidFill>
                <a:latin typeface="Calibri"/>
                <a:ea typeface="Calibri"/>
                <a:cs typeface="Calibri"/>
                <a:sym typeface="Calibri"/>
              </a:rPr>
              <a:t>Summary about forest plot. </a:t>
            </a:r>
            <a:endParaRPr sz="3959">
              <a:solidFill>
                <a:schemeClr val="accen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9"/>
          <p:cNvSpPr txBox="1"/>
          <p:nvPr>
            <p:ph type="title"/>
          </p:nvPr>
        </p:nvSpPr>
        <p:spPr>
          <a:xfrm>
            <a:off x="15875" y="19050"/>
            <a:ext cx="105156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solidFill>
                  <a:schemeClr val="accent1"/>
                </a:solidFill>
              </a:rPr>
              <a:t>Scatter Plot Matrices</a:t>
            </a:r>
            <a:endParaRPr>
              <a:solidFill>
                <a:schemeClr val="accent1"/>
              </a:solidFill>
            </a:endParaRPr>
          </a:p>
        </p:txBody>
      </p:sp>
      <p:pic>
        <p:nvPicPr>
          <p:cNvPr descr="Screenshot from 2022-06-02 20-37-53" id="509" name="Google Shape;509;p49"/>
          <p:cNvPicPr preferRelativeResize="0"/>
          <p:nvPr/>
        </p:nvPicPr>
        <p:blipFill rotWithShape="1">
          <a:blip r:embed="rId3">
            <a:alphaModFix/>
          </a:blip>
          <a:srcRect b="0" l="0" r="0" t="0"/>
          <a:stretch/>
        </p:blipFill>
        <p:spPr>
          <a:xfrm>
            <a:off x="15875" y="846455"/>
            <a:ext cx="5932170" cy="5683250"/>
          </a:xfrm>
          <a:prstGeom prst="rect">
            <a:avLst/>
          </a:prstGeom>
          <a:noFill/>
          <a:ln>
            <a:noFill/>
          </a:ln>
        </p:spPr>
      </p:pic>
      <p:sp>
        <p:nvSpPr>
          <p:cNvPr id="510" name="Google Shape;510;p49"/>
          <p:cNvSpPr txBox="1"/>
          <p:nvPr/>
        </p:nvSpPr>
        <p:spPr>
          <a:xfrm>
            <a:off x="6055360" y="1087120"/>
            <a:ext cx="5690235" cy="230695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chemeClr val="dk1"/>
                </a:solidFill>
                <a:latin typeface="Calibri"/>
                <a:ea typeface="Calibri"/>
                <a:cs typeface="Calibri"/>
                <a:sym typeface="Calibri"/>
              </a:rPr>
              <a:t>A scatter plot matrix</a:t>
            </a:r>
            <a:r>
              <a:rPr lang="en-US" sz="1800">
                <a:solidFill>
                  <a:schemeClr val="dk1"/>
                </a:solidFill>
                <a:latin typeface="Calibri"/>
                <a:ea typeface="Calibri"/>
                <a:cs typeface="Calibri"/>
                <a:sym typeface="Calibri"/>
              </a:rPr>
              <a:t> is a grid of several scatter plots of up to five numeric variables. The matrix includes individual scatter plots for every combination of variables.</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 scatter plot matrix can answer questions about your data, such as: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i="1" sz="1800">
              <a:solidFill>
                <a:schemeClr val="dk1"/>
              </a:solidFill>
              <a:latin typeface="Calibri"/>
              <a:ea typeface="Calibri"/>
              <a:cs typeface="Calibri"/>
              <a:sym typeface="Calibri"/>
            </a:endParaRPr>
          </a:p>
        </p:txBody>
      </p:sp>
      <p:sp>
        <p:nvSpPr>
          <p:cNvPr id="511" name="Google Shape;511;p49"/>
          <p:cNvSpPr txBox="1"/>
          <p:nvPr/>
        </p:nvSpPr>
        <p:spPr>
          <a:xfrm>
            <a:off x="5860415" y="3199130"/>
            <a:ext cx="6232525" cy="1753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 Are there any pair-wise relationships between different variables? And if there are relationships, what is the nature of these relationships?</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 Are there any outliers in the dataset?</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3. Is there any clustering by groups present in the dataset on the basis of a particular variable?</a:t>
            </a:r>
            <a:endParaRPr sz="1800">
              <a:solidFill>
                <a:schemeClr val="dk1"/>
              </a:solidFill>
              <a:latin typeface="Calibri"/>
              <a:ea typeface="Calibri"/>
              <a:cs typeface="Calibri"/>
              <a:sym typeface="Calibri"/>
            </a:endParaRPr>
          </a:p>
        </p:txBody>
      </p:sp>
      <p:sp>
        <p:nvSpPr>
          <p:cNvPr id="512" name="Google Shape;512;p49"/>
          <p:cNvSpPr/>
          <p:nvPr/>
        </p:nvSpPr>
        <p:spPr>
          <a:xfrm>
            <a:off x="95250" y="75438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txBox="1"/>
          <p:nvPr>
            <p:ph type="title"/>
          </p:nvPr>
        </p:nvSpPr>
        <p:spPr>
          <a:xfrm>
            <a:off x="41275" y="109220"/>
            <a:ext cx="9005570" cy="34036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b="1" lang="en-US" sz="2800">
                <a:solidFill>
                  <a:schemeClr val="accent1"/>
                </a:solidFill>
              </a:rPr>
              <a:t>How to creat Venn Diagram?</a:t>
            </a:r>
            <a:endParaRPr b="1" sz="2800">
              <a:solidFill>
                <a:schemeClr val="accent1"/>
              </a:solidFill>
            </a:endParaRPr>
          </a:p>
        </p:txBody>
      </p:sp>
      <p:sp>
        <p:nvSpPr>
          <p:cNvPr id="112" name="Google Shape;112;p5"/>
          <p:cNvSpPr txBox="1"/>
          <p:nvPr/>
        </p:nvSpPr>
        <p:spPr>
          <a:xfrm>
            <a:off x="400050" y="882650"/>
            <a:ext cx="494411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install.packages('VennDiagram')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library(VennDiagram)</a:t>
            </a:r>
            <a:endParaRPr sz="1800">
              <a:solidFill>
                <a:schemeClr val="dk1"/>
              </a:solidFill>
              <a:latin typeface="Calibri"/>
              <a:ea typeface="Calibri"/>
              <a:cs typeface="Calibri"/>
              <a:sym typeface="Calibri"/>
            </a:endParaRPr>
          </a:p>
        </p:txBody>
      </p:sp>
      <p:sp>
        <p:nvSpPr>
          <p:cNvPr id="113" name="Google Shape;113;p5"/>
          <p:cNvSpPr/>
          <p:nvPr/>
        </p:nvSpPr>
        <p:spPr>
          <a:xfrm>
            <a:off x="1644015" y="1998345"/>
            <a:ext cx="2510790" cy="584835"/>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5"/>
          <p:cNvSpPr txBox="1"/>
          <p:nvPr/>
        </p:nvSpPr>
        <p:spPr>
          <a:xfrm>
            <a:off x="1644015" y="2106295"/>
            <a:ext cx="245618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datat</a:t>
            </a:r>
            <a:endParaRPr sz="1800">
              <a:solidFill>
                <a:schemeClr val="dk1"/>
              </a:solidFill>
              <a:latin typeface="Calibri"/>
              <a:ea typeface="Calibri"/>
              <a:cs typeface="Calibri"/>
              <a:sym typeface="Calibri"/>
            </a:endParaRPr>
          </a:p>
        </p:txBody>
      </p:sp>
      <p:sp>
        <p:nvSpPr>
          <p:cNvPr id="115" name="Google Shape;115;p5"/>
          <p:cNvSpPr txBox="1"/>
          <p:nvPr/>
        </p:nvSpPr>
        <p:spPr>
          <a:xfrm>
            <a:off x="41275" y="2762250"/>
            <a:ext cx="7239635" cy="8299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 Generate 3 sets of 200 words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&gt; set1 &lt;- paste(rep("word_" , 200) , sample(c(1:1000) , 200 , replace=F) , sep="")</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&gt; set2 &lt;- paste(rep("word_" , 200) , sample(c(1:1000) , 200 , replace=F) , sep="")</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&gt; set3 &lt;- paste(rep("word_" , 200) , sample(c(1:1000) , 200 , replace=F) , sep="")</a:t>
            </a:r>
            <a:endParaRPr sz="1200">
              <a:solidFill>
                <a:schemeClr val="dk1"/>
              </a:solidFill>
              <a:latin typeface="Calibri"/>
              <a:ea typeface="Calibri"/>
              <a:cs typeface="Calibri"/>
              <a:sym typeface="Calibri"/>
            </a:endParaRPr>
          </a:p>
        </p:txBody>
      </p:sp>
      <p:pic>
        <p:nvPicPr>
          <p:cNvPr descr="Screenshot from 2022-03-28 19-24-47" id="116" name="Google Shape;116;p5"/>
          <p:cNvPicPr preferRelativeResize="0"/>
          <p:nvPr/>
        </p:nvPicPr>
        <p:blipFill rotWithShape="1">
          <a:blip r:embed="rId3">
            <a:alphaModFix/>
          </a:blip>
          <a:srcRect b="0" l="3283" r="60499" t="39864"/>
          <a:stretch/>
        </p:blipFill>
        <p:spPr>
          <a:xfrm>
            <a:off x="1098550" y="3592195"/>
            <a:ext cx="3249930" cy="3148965"/>
          </a:xfrm>
          <a:prstGeom prst="rect">
            <a:avLst/>
          </a:prstGeom>
          <a:noFill/>
          <a:ln>
            <a:noFill/>
          </a:ln>
        </p:spPr>
      </p:pic>
      <p:cxnSp>
        <p:nvCxnSpPr>
          <p:cNvPr id="117" name="Google Shape;117;p5"/>
          <p:cNvCxnSpPr/>
          <p:nvPr/>
        </p:nvCxnSpPr>
        <p:spPr>
          <a:xfrm>
            <a:off x="4903470" y="2327275"/>
            <a:ext cx="3531870" cy="0"/>
          </a:xfrm>
          <a:prstGeom prst="straightConnector1">
            <a:avLst/>
          </a:prstGeom>
          <a:noFill/>
          <a:ln cap="flat" cmpd="sng" w="9525">
            <a:solidFill>
              <a:schemeClr val="accent2"/>
            </a:solidFill>
            <a:prstDash val="solid"/>
            <a:miter lim="800000"/>
            <a:headEnd len="sm" w="sm" type="none"/>
            <a:tailEnd len="med" w="med" type="stealth"/>
          </a:ln>
        </p:spPr>
      </p:cxnSp>
      <p:sp>
        <p:nvSpPr>
          <p:cNvPr id="118" name="Google Shape;118;p5"/>
          <p:cNvSpPr txBox="1"/>
          <p:nvPr/>
        </p:nvSpPr>
        <p:spPr>
          <a:xfrm>
            <a:off x="8632825" y="2143125"/>
            <a:ext cx="2456180" cy="3683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list</a:t>
            </a:r>
            <a:endParaRPr sz="1800">
              <a:solidFill>
                <a:srgbClr val="FF0000"/>
              </a:solidFill>
              <a:latin typeface="Calibri"/>
              <a:ea typeface="Calibri"/>
              <a:cs typeface="Calibri"/>
              <a:sym typeface="Calibri"/>
            </a:endParaRPr>
          </a:p>
        </p:txBody>
      </p:sp>
      <p:pic>
        <p:nvPicPr>
          <p:cNvPr descr="Screenshot from 2022-03-28 19-29-52" id="119" name="Google Shape;119;p5"/>
          <p:cNvPicPr preferRelativeResize="0"/>
          <p:nvPr/>
        </p:nvPicPr>
        <p:blipFill rotWithShape="1">
          <a:blip r:embed="rId4">
            <a:alphaModFix/>
          </a:blip>
          <a:srcRect b="0" l="0" r="0" t="0"/>
          <a:stretch/>
        </p:blipFill>
        <p:spPr>
          <a:xfrm>
            <a:off x="9218930" y="2762250"/>
            <a:ext cx="1476375" cy="1171575"/>
          </a:xfrm>
          <a:prstGeom prst="rect">
            <a:avLst/>
          </a:prstGeom>
          <a:noFill/>
          <a:ln>
            <a:noFill/>
          </a:ln>
        </p:spPr>
      </p:pic>
      <p:sp>
        <p:nvSpPr>
          <p:cNvPr id="120" name="Google Shape;120;p5"/>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descr="Screenshot from 2022-06-02 20-40-06" id="517" name="Google Shape;517;p50"/>
          <p:cNvPicPr preferRelativeResize="0"/>
          <p:nvPr>
            <p:ph idx="1" type="body"/>
          </p:nvPr>
        </p:nvPicPr>
        <p:blipFill rotWithShape="1">
          <a:blip r:embed="rId3">
            <a:alphaModFix/>
          </a:blip>
          <a:srcRect b="0" l="0" r="0" t="1719"/>
          <a:stretch/>
        </p:blipFill>
        <p:spPr>
          <a:xfrm>
            <a:off x="48895" y="83185"/>
            <a:ext cx="5688330" cy="6170930"/>
          </a:xfrm>
          <a:prstGeom prst="rect">
            <a:avLst/>
          </a:prstGeom>
          <a:noFill/>
          <a:ln>
            <a:noFill/>
          </a:ln>
        </p:spPr>
      </p:pic>
      <p:pic>
        <p:nvPicPr>
          <p:cNvPr descr="Screenshot from 2022-06-02 20-42-02" id="518" name="Google Shape;518;p50"/>
          <p:cNvPicPr preferRelativeResize="0"/>
          <p:nvPr/>
        </p:nvPicPr>
        <p:blipFill rotWithShape="1">
          <a:blip r:embed="rId4">
            <a:alphaModFix/>
          </a:blip>
          <a:srcRect b="0" l="0" r="0" t="0"/>
          <a:stretch/>
        </p:blipFill>
        <p:spPr>
          <a:xfrm>
            <a:off x="5542915" y="83185"/>
            <a:ext cx="6343015" cy="636206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descr="Screenshot from 2022-06-02 20-44-32" id="523" name="Google Shape;523;p51"/>
          <p:cNvPicPr preferRelativeResize="0"/>
          <p:nvPr>
            <p:ph idx="1" type="body"/>
          </p:nvPr>
        </p:nvPicPr>
        <p:blipFill rotWithShape="1">
          <a:blip r:embed="rId3">
            <a:alphaModFix/>
          </a:blip>
          <a:srcRect b="0" l="0" r="0" t="0"/>
          <a:stretch/>
        </p:blipFill>
        <p:spPr>
          <a:xfrm>
            <a:off x="-1270" y="712470"/>
            <a:ext cx="5657215" cy="5966460"/>
          </a:xfrm>
          <a:prstGeom prst="rect">
            <a:avLst/>
          </a:prstGeom>
          <a:noFill/>
          <a:ln>
            <a:noFill/>
          </a:ln>
        </p:spPr>
      </p:pic>
      <p:sp>
        <p:nvSpPr>
          <p:cNvPr id="524" name="Google Shape;524;p51"/>
          <p:cNvSpPr txBox="1"/>
          <p:nvPr/>
        </p:nvSpPr>
        <p:spPr>
          <a:xfrm>
            <a:off x="109220" y="128905"/>
            <a:ext cx="5611495" cy="5835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Calibri"/>
                <a:ea typeface="Calibri"/>
                <a:cs typeface="Calibri"/>
                <a:sym typeface="Calibri"/>
              </a:rPr>
              <a:t>Correlation panel</a:t>
            </a:r>
            <a:endParaRPr sz="3200">
              <a:solidFill>
                <a:schemeClr val="accent1"/>
              </a:solidFill>
              <a:latin typeface="Calibri"/>
              <a:ea typeface="Calibri"/>
              <a:cs typeface="Calibri"/>
              <a:sym typeface="Calibri"/>
            </a:endParaRPr>
          </a:p>
        </p:txBody>
      </p:sp>
      <p:pic>
        <p:nvPicPr>
          <p:cNvPr descr="Screenshot from 2022-06-02 20-47-16" id="525" name="Google Shape;525;p51"/>
          <p:cNvPicPr preferRelativeResize="0"/>
          <p:nvPr/>
        </p:nvPicPr>
        <p:blipFill rotWithShape="1">
          <a:blip r:embed="rId4">
            <a:alphaModFix/>
          </a:blip>
          <a:srcRect b="0" l="0" r="0" t="0"/>
          <a:stretch/>
        </p:blipFill>
        <p:spPr>
          <a:xfrm>
            <a:off x="6099810" y="833755"/>
            <a:ext cx="5827395" cy="5845175"/>
          </a:xfrm>
          <a:prstGeom prst="rect">
            <a:avLst/>
          </a:prstGeom>
          <a:noFill/>
          <a:ln>
            <a:noFill/>
          </a:ln>
        </p:spPr>
      </p:pic>
      <p:sp>
        <p:nvSpPr>
          <p:cNvPr id="526" name="Google Shape;526;p51"/>
          <p:cNvSpPr/>
          <p:nvPr/>
        </p:nvSpPr>
        <p:spPr>
          <a:xfrm>
            <a:off x="85090" y="57404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descr="Screenshot from 2022-06-02 20-50-16" id="531" name="Google Shape;531;p52"/>
          <p:cNvPicPr preferRelativeResize="0"/>
          <p:nvPr>
            <p:ph idx="1" type="body"/>
          </p:nvPr>
        </p:nvPicPr>
        <p:blipFill rotWithShape="1">
          <a:blip r:embed="rId3">
            <a:alphaModFix/>
          </a:blip>
          <a:srcRect b="0" l="0" r="0" t="0"/>
          <a:stretch/>
        </p:blipFill>
        <p:spPr>
          <a:xfrm>
            <a:off x="2617470" y="753745"/>
            <a:ext cx="6475730" cy="5921375"/>
          </a:xfrm>
          <a:prstGeom prst="rect">
            <a:avLst/>
          </a:prstGeom>
          <a:noFill/>
          <a:ln>
            <a:noFill/>
          </a:ln>
        </p:spPr>
      </p:pic>
      <p:sp>
        <p:nvSpPr>
          <p:cNvPr id="532" name="Google Shape;532;p52"/>
          <p:cNvSpPr txBox="1"/>
          <p:nvPr/>
        </p:nvSpPr>
        <p:spPr>
          <a:xfrm>
            <a:off x="85090" y="82550"/>
            <a:ext cx="5709920" cy="5835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Calibri"/>
                <a:ea typeface="Calibri"/>
                <a:cs typeface="Calibri"/>
                <a:sym typeface="Calibri"/>
              </a:rPr>
              <a:t>Use the R package psych</a:t>
            </a:r>
            <a:endParaRPr sz="3200">
              <a:solidFill>
                <a:schemeClr val="accent1"/>
              </a:solidFill>
              <a:latin typeface="Calibri"/>
              <a:ea typeface="Calibri"/>
              <a:cs typeface="Calibri"/>
              <a:sym typeface="Calibri"/>
            </a:endParaRPr>
          </a:p>
        </p:txBody>
      </p:sp>
      <p:sp>
        <p:nvSpPr>
          <p:cNvPr id="533" name="Google Shape;533;p52"/>
          <p:cNvSpPr/>
          <p:nvPr/>
        </p:nvSpPr>
        <p:spPr>
          <a:xfrm>
            <a:off x="85090" y="57404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3"/>
          <p:cNvSpPr txBox="1"/>
          <p:nvPr>
            <p:ph type="title"/>
          </p:nvPr>
        </p:nvSpPr>
        <p:spPr>
          <a:xfrm>
            <a:off x="178435" y="137795"/>
            <a:ext cx="10515600" cy="43624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lang="en-US">
                <a:solidFill>
                  <a:schemeClr val="accent1"/>
                </a:solidFill>
              </a:rPr>
              <a:t>Execrise   </a:t>
            </a:r>
            <a:endParaRPr>
              <a:solidFill>
                <a:schemeClr val="accent1"/>
              </a:solidFill>
            </a:endParaRPr>
          </a:p>
        </p:txBody>
      </p:sp>
      <p:pic>
        <p:nvPicPr>
          <p:cNvPr descr="Screenshot from 2022-06-02 21-01-25" id="539" name="Google Shape;539;p53"/>
          <p:cNvPicPr preferRelativeResize="0"/>
          <p:nvPr/>
        </p:nvPicPr>
        <p:blipFill rotWithShape="1">
          <a:blip r:embed="rId3">
            <a:alphaModFix/>
          </a:blip>
          <a:srcRect b="0" l="0" r="0" t="0"/>
          <a:stretch/>
        </p:blipFill>
        <p:spPr>
          <a:xfrm>
            <a:off x="178435" y="1739900"/>
            <a:ext cx="5771515" cy="1409700"/>
          </a:xfrm>
          <a:prstGeom prst="rect">
            <a:avLst/>
          </a:prstGeom>
          <a:noFill/>
          <a:ln>
            <a:noFill/>
          </a:ln>
        </p:spPr>
      </p:pic>
      <p:sp>
        <p:nvSpPr>
          <p:cNvPr id="540" name="Google Shape;540;p53"/>
          <p:cNvSpPr txBox="1"/>
          <p:nvPr/>
        </p:nvSpPr>
        <p:spPr>
          <a:xfrm>
            <a:off x="62230" y="1018540"/>
            <a:ext cx="254000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library(gcookbook)</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head(countries)</a:t>
            </a:r>
            <a:endParaRPr sz="1800">
              <a:solidFill>
                <a:schemeClr val="dk1"/>
              </a:solidFill>
              <a:latin typeface="Calibri"/>
              <a:ea typeface="Calibri"/>
              <a:cs typeface="Calibri"/>
              <a:sym typeface="Calibri"/>
            </a:endParaRPr>
          </a:p>
        </p:txBody>
      </p:sp>
      <p:sp>
        <p:nvSpPr>
          <p:cNvPr id="541" name="Google Shape;541;p53"/>
          <p:cNvSpPr txBox="1"/>
          <p:nvPr/>
        </p:nvSpPr>
        <p:spPr>
          <a:xfrm>
            <a:off x="62230" y="3260090"/>
            <a:ext cx="12137390" cy="7067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Please tell us the correlation between Name, GDP, laborrate, healthexp, infmortality through </a:t>
            </a:r>
            <a:r>
              <a:rPr lang="en-US" sz="2000" u="sng">
                <a:solidFill>
                  <a:schemeClr val="dk1"/>
                </a:solidFill>
                <a:latin typeface="Calibri"/>
                <a:ea typeface="Calibri"/>
                <a:cs typeface="Calibri"/>
                <a:sym typeface="Calibri"/>
              </a:rPr>
              <a:t>Scatter Plot Matrices</a:t>
            </a:r>
            <a:r>
              <a:rPr lang="en-US" sz="2000">
                <a:solidFill>
                  <a:schemeClr val="dk1"/>
                </a:solidFill>
                <a:latin typeface="Calibri"/>
                <a:ea typeface="Calibri"/>
                <a:cs typeface="Calibri"/>
                <a:sym typeface="Calibri"/>
              </a:rPr>
              <a:t> and explain the result? </a:t>
            </a:r>
            <a:endParaRPr sz="2000">
              <a:solidFill>
                <a:schemeClr val="dk1"/>
              </a:solidFill>
              <a:latin typeface="Calibri"/>
              <a:ea typeface="Calibri"/>
              <a:cs typeface="Calibri"/>
              <a:sym typeface="Calibri"/>
            </a:endParaRPr>
          </a:p>
        </p:txBody>
      </p:sp>
      <p:sp>
        <p:nvSpPr>
          <p:cNvPr id="542" name="Google Shape;542;p53"/>
          <p:cNvSpPr/>
          <p:nvPr/>
        </p:nvSpPr>
        <p:spPr>
          <a:xfrm>
            <a:off x="85090" y="574040"/>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descr="Screenshot from 2022-06-02 21-18-35" id="547" name="Google Shape;547;p54"/>
          <p:cNvPicPr preferRelativeResize="0"/>
          <p:nvPr>
            <p:ph idx="1" type="body"/>
          </p:nvPr>
        </p:nvPicPr>
        <p:blipFill rotWithShape="1">
          <a:blip r:embed="rId3">
            <a:alphaModFix/>
          </a:blip>
          <a:srcRect b="0" l="0" r="0" t="0"/>
          <a:stretch/>
        </p:blipFill>
        <p:spPr>
          <a:xfrm>
            <a:off x="2599690" y="137160"/>
            <a:ext cx="6992620" cy="658368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53" name="Google Shape;553;p55"/>
          <p:cNvPicPr preferRelativeResize="0"/>
          <p:nvPr>
            <p:ph idx="1" type="body"/>
          </p:nvPr>
        </p:nvPicPr>
        <p:blipFill rotWithShape="1">
          <a:blip r:embed="rId3">
            <a:alphaModFix/>
          </a:blip>
          <a:srcRect b="0" l="0" r="0" t="0"/>
          <a:stretch/>
        </p:blipFill>
        <p:spPr>
          <a:xfrm rot="-5400000">
            <a:off x="3533140" y="-1993900"/>
            <a:ext cx="4407535" cy="979741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descr="Screenshot from 2022-06-06 17-48-14" id="558" name="Google Shape;558;p56"/>
          <p:cNvPicPr preferRelativeResize="0"/>
          <p:nvPr>
            <p:ph idx="1" type="body"/>
          </p:nvPr>
        </p:nvPicPr>
        <p:blipFill rotWithShape="1">
          <a:blip r:embed="rId3">
            <a:alphaModFix/>
          </a:blip>
          <a:srcRect b="0" l="0" r="0" t="0"/>
          <a:stretch/>
        </p:blipFill>
        <p:spPr>
          <a:xfrm>
            <a:off x="598805" y="675005"/>
            <a:ext cx="5683885" cy="5178425"/>
          </a:xfrm>
          <a:prstGeom prst="rect">
            <a:avLst/>
          </a:prstGeom>
          <a:noFill/>
          <a:ln>
            <a:noFill/>
          </a:ln>
        </p:spPr>
      </p:pic>
      <p:pic>
        <p:nvPicPr>
          <p:cNvPr descr="Screenshot from 2022-05-30 22-42-40" id="559" name="Google Shape;559;p56"/>
          <p:cNvPicPr preferRelativeResize="0"/>
          <p:nvPr/>
        </p:nvPicPr>
        <p:blipFill rotWithShape="1">
          <a:blip r:embed="rId4">
            <a:alphaModFix/>
          </a:blip>
          <a:srcRect b="0" l="0" r="0" t="0"/>
          <a:stretch/>
        </p:blipFill>
        <p:spPr>
          <a:xfrm>
            <a:off x="6482715" y="1344295"/>
            <a:ext cx="4986655" cy="34188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6"/>
          <p:cNvSpPr txBox="1"/>
          <p:nvPr/>
        </p:nvSpPr>
        <p:spPr>
          <a:xfrm>
            <a:off x="101600" y="83185"/>
            <a:ext cx="12115165" cy="1753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venn.diagram</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x = list(set1, set2, set3),</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category.names = c("Set 1" , "Set 2 " , "Set 3"),</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filename = '#14_venn_diagramm.png',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output=TRUE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126" name="Google Shape;126;p6"/>
          <p:cNvSpPr txBox="1"/>
          <p:nvPr/>
        </p:nvSpPr>
        <p:spPr>
          <a:xfrm>
            <a:off x="2988310" y="6410325"/>
            <a:ext cx="909256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output is available as a</a:t>
            </a:r>
            <a:r>
              <a:rPr lang="en-US" sz="1800">
                <a:solidFill>
                  <a:srgbClr val="FF0000"/>
                </a:solidFill>
                <a:latin typeface="Calibri"/>
                <a:ea typeface="Calibri"/>
                <a:cs typeface="Calibri"/>
                <a:sym typeface="Calibri"/>
              </a:rPr>
              <a:t> .png file</a:t>
            </a:r>
            <a:r>
              <a:rPr lang="en-US" sz="1800">
                <a:solidFill>
                  <a:schemeClr val="dk1"/>
                </a:solidFill>
                <a:latin typeface="Calibri"/>
                <a:ea typeface="Calibri"/>
                <a:cs typeface="Calibri"/>
                <a:sym typeface="Calibri"/>
              </a:rPr>
              <a:t> in your current working directory.</a:t>
            </a:r>
            <a:endParaRPr sz="1800">
              <a:solidFill>
                <a:schemeClr val="dk1"/>
              </a:solidFill>
              <a:latin typeface="Calibri"/>
              <a:ea typeface="Calibri"/>
              <a:cs typeface="Calibri"/>
              <a:sym typeface="Calibri"/>
            </a:endParaRPr>
          </a:p>
        </p:txBody>
      </p:sp>
      <p:pic>
        <p:nvPicPr>
          <p:cNvPr descr="#14_venn_diagramm" id="127" name="Google Shape;127;p6"/>
          <p:cNvPicPr preferRelativeResize="0"/>
          <p:nvPr/>
        </p:nvPicPr>
        <p:blipFill rotWithShape="1">
          <a:blip r:embed="rId3">
            <a:alphaModFix/>
          </a:blip>
          <a:srcRect b="0" l="0" r="0" t="0"/>
          <a:stretch/>
        </p:blipFill>
        <p:spPr>
          <a:xfrm>
            <a:off x="3124200" y="1313180"/>
            <a:ext cx="4901565" cy="49015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125730" y="3810"/>
            <a:ext cx="9005570" cy="5734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2800"/>
              <a:buFont typeface="Calibri"/>
              <a:buNone/>
            </a:pPr>
            <a:r>
              <a:rPr b="1" lang="en-US" sz="2800">
                <a:solidFill>
                  <a:schemeClr val="accent1"/>
                </a:solidFill>
              </a:rPr>
              <a:t>How to customize it Venn Diagram?</a:t>
            </a:r>
            <a:endParaRPr b="1" sz="2800">
              <a:solidFill>
                <a:schemeClr val="accent1"/>
              </a:solidFill>
            </a:endParaRPr>
          </a:p>
        </p:txBody>
      </p:sp>
      <p:sp>
        <p:nvSpPr>
          <p:cNvPr id="133" name="Google Shape;133;p7"/>
          <p:cNvSpPr txBox="1"/>
          <p:nvPr/>
        </p:nvSpPr>
        <p:spPr>
          <a:xfrm>
            <a:off x="364490" y="697865"/>
            <a:ext cx="6677025" cy="60007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venn.diagram(</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x = list(set1, set2, set3),</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category.names = c("Set 1" , "Set 2 " , "Set 3"),</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filename = '#14_venn_diagramm.png',</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output=TRUE,</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r>
              <a:rPr lang="en-US" sz="1200">
                <a:solidFill>
                  <a:schemeClr val="accent6"/>
                </a:solidFill>
                <a:latin typeface="Calibri"/>
                <a:ea typeface="Calibri"/>
                <a:cs typeface="Calibri"/>
                <a:sym typeface="Calibri"/>
              </a:rPr>
              <a:t> </a:t>
            </a:r>
            <a:r>
              <a:rPr b="1" lang="en-US" sz="1200">
                <a:solidFill>
                  <a:schemeClr val="accent6"/>
                </a:solidFill>
                <a:latin typeface="Calibri"/>
                <a:ea typeface="Calibri"/>
                <a:cs typeface="Calibri"/>
                <a:sym typeface="Calibri"/>
              </a:rPr>
              <a:t># Output features</a:t>
            </a:r>
            <a:endParaRPr sz="1200">
              <a:solidFill>
                <a:schemeClr val="accent6"/>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imagetype="png"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height = 480 ,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width = 480 ,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resolution = 300,</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compression = "lzw",</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r>
              <a:rPr b="1" lang="en-US" sz="1200">
                <a:solidFill>
                  <a:srgbClr val="002060"/>
                </a:solidFill>
                <a:latin typeface="Calibri"/>
                <a:ea typeface="Calibri"/>
                <a:cs typeface="Calibri"/>
                <a:sym typeface="Calibri"/>
              </a:rPr>
              <a:t># Circles</a:t>
            </a:r>
            <a:endParaRPr b="1" sz="1200">
              <a:solidFill>
                <a:srgbClr val="002060"/>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lwd = 2,</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lty = 'blank',</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fill = myCol,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r>
              <a:rPr b="1" lang="en-US" sz="1200">
                <a:solidFill>
                  <a:schemeClr val="accent2"/>
                </a:solidFill>
                <a:latin typeface="Calibri"/>
                <a:ea typeface="Calibri"/>
                <a:cs typeface="Calibri"/>
                <a:sym typeface="Calibri"/>
              </a:rPr>
              <a:t> # Numbers</a:t>
            </a:r>
            <a:endParaRPr b="1" sz="1200">
              <a:solidFill>
                <a:schemeClr val="accent2"/>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cex = .6,</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fontface = "bold",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fontfamily = "sans",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r>
              <a:rPr b="1" lang="en-US" sz="1200">
                <a:solidFill>
                  <a:srgbClr val="7030A0"/>
                </a:solidFill>
                <a:latin typeface="Calibri"/>
                <a:ea typeface="Calibri"/>
                <a:cs typeface="Calibri"/>
                <a:sym typeface="Calibri"/>
              </a:rPr>
              <a:t># Set names</a:t>
            </a:r>
            <a:endParaRPr b="1" sz="1200">
              <a:solidFill>
                <a:srgbClr val="7030A0"/>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cat.cex = 0.6,</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cat.fontface = "bold",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cat.default.pos = "outer",</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cat.pos = c(-27, 27, 135),</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cat.dist = c(0.055, 0.055, 0.085),</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cat.fontfamily = "sans",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rotation = 1</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pic>
        <p:nvPicPr>
          <p:cNvPr descr="#14_venn_diagramm" id="134" name="Google Shape;134;p7"/>
          <p:cNvPicPr preferRelativeResize="0"/>
          <p:nvPr/>
        </p:nvPicPr>
        <p:blipFill rotWithShape="1">
          <a:blip r:embed="rId3">
            <a:alphaModFix/>
          </a:blip>
          <a:srcRect b="0" l="0" r="0" t="0"/>
          <a:stretch/>
        </p:blipFill>
        <p:spPr>
          <a:xfrm>
            <a:off x="6532880" y="944245"/>
            <a:ext cx="3680460" cy="3680460"/>
          </a:xfrm>
          <a:prstGeom prst="rect">
            <a:avLst/>
          </a:prstGeom>
          <a:noFill/>
          <a:ln>
            <a:noFill/>
          </a:ln>
        </p:spPr>
      </p:pic>
      <p:sp>
        <p:nvSpPr>
          <p:cNvPr id="135" name="Google Shape;135;p7"/>
          <p:cNvSpPr txBox="1"/>
          <p:nvPr/>
        </p:nvSpPr>
        <p:spPr>
          <a:xfrm>
            <a:off x="4999355" y="5022850"/>
            <a:ext cx="7137400" cy="5988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a:t>
            </a:r>
            <a:r>
              <a:rPr b="1" lang="en-US" sz="1100">
                <a:solidFill>
                  <a:schemeClr val="dk1"/>
                </a:solidFill>
                <a:latin typeface="Calibri"/>
                <a:ea typeface="Calibri"/>
                <a:cs typeface="Calibri"/>
                <a:sym typeface="Calibri"/>
              </a:rPr>
              <a:t> Prepare a palette of 3 colors with R colorbrewer:</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library(RColorBrewer)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myCol &lt;- brewer.pal(3, "Pastel2")</a:t>
            </a:r>
            <a:endParaRPr sz="1100">
              <a:solidFill>
                <a:schemeClr val="dk1"/>
              </a:solidFill>
              <a:latin typeface="Calibri"/>
              <a:ea typeface="Calibri"/>
              <a:cs typeface="Calibri"/>
              <a:sym typeface="Calibri"/>
            </a:endParaRPr>
          </a:p>
        </p:txBody>
      </p:sp>
      <p:sp>
        <p:nvSpPr>
          <p:cNvPr id="136" name="Google Shape;136;p7"/>
          <p:cNvSpPr txBox="1"/>
          <p:nvPr/>
        </p:nvSpPr>
        <p:spPr>
          <a:xfrm>
            <a:off x="4826000" y="6442075"/>
            <a:ext cx="7310755"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https://r-graph-gallery.com/14-venn-diagramm.html</a:t>
            </a:r>
            <a:endParaRPr i="1" sz="1800">
              <a:solidFill>
                <a:schemeClr val="dk1"/>
              </a:solidFill>
              <a:latin typeface="Calibri"/>
              <a:ea typeface="Calibri"/>
              <a:cs typeface="Calibri"/>
              <a:sym typeface="Calibri"/>
            </a:endParaRPr>
          </a:p>
        </p:txBody>
      </p:sp>
      <p:sp>
        <p:nvSpPr>
          <p:cNvPr id="137" name="Google Shape;137;p7"/>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8"/>
          <p:cNvSpPr txBox="1"/>
          <p:nvPr>
            <p:ph type="title"/>
          </p:nvPr>
        </p:nvSpPr>
        <p:spPr>
          <a:xfrm>
            <a:off x="-24765" y="3175"/>
            <a:ext cx="12009120" cy="55118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alibri"/>
              <a:buNone/>
            </a:pPr>
            <a:r>
              <a:rPr lang="en-US">
                <a:solidFill>
                  <a:schemeClr val="accent1"/>
                </a:solidFill>
              </a:rPr>
              <a:t>Upset plot </a:t>
            </a:r>
            <a:endParaRPr>
              <a:solidFill>
                <a:schemeClr val="accent1"/>
              </a:solidFill>
            </a:endParaRPr>
          </a:p>
        </p:txBody>
      </p:sp>
      <p:sp>
        <p:nvSpPr>
          <p:cNvPr id="143" name="Google Shape;143;p8"/>
          <p:cNvSpPr txBox="1"/>
          <p:nvPr/>
        </p:nvSpPr>
        <p:spPr>
          <a:xfrm>
            <a:off x="323215" y="786130"/>
            <a:ext cx="11313160" cy="1476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en-US" sz="1800">
                <a:solidFill>
                  <a:schemeClr val="dk1"/>
                </a:solidFill>
                <a:latin typeface="Calibri"/>
                <a:ea typeface="Calibri"/>
                <a:cs typeface="Calibri"/>
                <a:sym typeface="Calibri"/>
              </a:rPr>
              <a:t>Understanding relationships between sets is an important analysis task. The major challenge in this context is the combinatorial explosion of </a:t>
            </a:r>
            <a:r>
              <a:rPr lang="en-US" sz="1800">
                <a:solidFill>
                  <a:srgbClr val="FF0000"/>
                </a:solidFill>
                <a:latin typeface="Calibri"/>
                <a:ea typeface="Calibri"/>
                <a:cs typeface="Calibri"/>
                <a:sym typeface="Calibri"/>
              </a:rPr>
              <a:t>the number of set intersections </a:t>
            </a:r>
            <a:r>
              <a:rPr lang="en-US" sz="1800">
                <a:solidFill>
                  <a:schemeClr val="dk1"/>
                </a:solidFill>
                <a:latin typeface="Calibri"/>
                <a:ea typeface="Calibri"/>
                <a:cs typeface="Calibri"/>
                <a:sym typeface="Calibri"/>
              </a:rPr>
              <a:t>if the number of sets exceeds a trivial threshold. The most common set visualization approach – Venn Diagrams – doesn’t scale beyond three or four sets. UpSet, in contrast,</a:t>
            </a:r>
            <a:r>
              <a:rPr lang="en-US" sz="1800">
                <a:solidFill>
                  <a:srgbClr val="FF0000"/>
                </a:solidFill>
                <a:latin typeface="Calibri"/>
                <a:ea typeface="Calibri"/>
                <a:cs typeface="Calibri"/>
                <a:sym typeface="Calibri"/>
              </a:rPr>
              <a:t> is well suited for the quantitative analysis of data with more than three sets.</a:t>
            </a:r>
            <a:endParaRPr sz="1800">
              <a:solidFill>
                <a:srgbClr val="FF0000"/>
              </a:solidFill>
              <a:latin typeface="Calibri"/>
              <a:ea typeface="Calibri"/>
              <a:cs typeface="Calibri"/>
              <a:sym typeface="Calibri"/>
            </a:endParaRPr>
          </a:p>
        </p:txBody>
      </p:sp>
      <p:sp>
        <p:nvSpPr>
          <p:cNvPr id="144" name="Google Shape;144;p8"/>
          <p:cNvSpPr txBox="1"/>
          <p:nvPr/>
        </p:nvSpPr>
        <p:spPr>
          <a:xfrm>
            <a:off x="-24765" y="2262505"/>
            <a:ext cx="650938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When should you use UpSet?</a:t>
            </a:r>
            <a:endParaRPr sz="1800" u="sng">
              <a:solidFill>
                <a:schemeClr val="dk1"/>
              </a:solidFill>
              <a:latin typeface="Calibri"/>
              <a:ea typeface="Calibri"/>
              <a:cs typeface="Calibri"/>
              <a:sym typeface="Calibri"/>
            </a:endParaRPr>
          </a:p>
        </p:txBody>
      </p:sp>
      <p:sp>
        <p:nvSpPr>
          <p:cNvPr id="145" name="Google Shape;145;p8"/>
          <p:cNvSpPr txBox="1"/>
          <p:nvPr/>
        </p:nvSpPr>
        <p:spPr>
          <a:xfrm>
            <a:off x="323215" y="2690495"/>
            <a:ext cx="5250815" cy="9220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UpSet works best for set data with </a:t>
            </a:r>
            <a:r>
              <a:rPr b="1" lang="en-US" sz="1800">
                <a:solidFill>
                  <a:schemeClr val="dk1"/>
                </a:solidFill>
                <a:latin typeface="Calibri"/>
                <a:ea typeface="Calibri"/>
                <a:cs typeface="Calibri"/>
                <a:sym typeface="Calibri"/>
              </a:rPr>
              <a:t>more than three and less than about 30 sets</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146" name="Google Shape;146;p8"/>
          <p:cNvSpPr txBox="1"/>
          <p:nvPr/>
        </p:nvSpPr>
        <p:spPr>
          <a:xfrm>
            <a:off x="323215" y="3612515"/>
            <a:ext cx="5351145" cy="64516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UpSet is well suited for analyzing distributions and properties of many items.</a:t>
            </a:r>
            <a:endParaRPr sz="1800">
              <a:solidFill>
                <a:schemeClr val="dk1"/>
              </a:solidFill>
              <a:latin typeface="Calibri"/>
              <a:ea typeface="Calibri"/>
              <a:cs typeface="Calibri"/>
              <a:sym typeface="Calibri"/>
            </a:endParaRPr>
          </a:p>
        </p:txBody>
      </p:sp>
      <p:sp>
        <p:nvSpPr>
          <p:cNvPr id="147" name="Google Shape;147;p8"/>
          <p:cNvSpPr txBox="1"/>
          <p:nvPr/>
        </p:nvSpPr>
        <p:spPr>
          <a:xfrm>
            <a:off x="323215" y="4538980"/>
            <a:ext cx="5170805" cy="64516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UpSet shines when you want to look at all combinations of how sets intersect.</a:t>
            </a:r>
            <a:endParaRPr sz="1800">
              <a:solidFill>
                <a:schemeClr val="dk1"/>
              </a:solidFill>
              <a:latin typeface="Calibri"/>
              <a:ea typeface="Calibri"/>
              <a:cs typeface="Calibri"/>
              <a:sym typeface="Calibri"/>
            </a:endParaRPr>
          </a:p>
        </p:txBody>
      </p:sp>
      <p:sp>
        <p:nvSpPr>
          <p:cNvPr id="148" name="Google Shape;148;p8"/>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creenshot from 2022-06-04 16-00-44" id="149" name="Google Shape;149;p8"/>
          <p:cNvPicPr preferRelativeResize="0"/>
          <p:nvPr/>
        </p:nvPicPr>
        <p:blipFill rotWithShape="1">
          <a:blip r:embed="rId3">
            <a:alphaModFix/>
          </a:blip>
          <a:srcRect b="0" l="1928" r="0" t="0"/>
          <a:stretch/>
        </p:blipFill>
        <p:spPr>
          <a:xfrm>
            <a:off x="5674360" y="2818765"/>
            <a:ext cx="3101340" cy="3176270"/>
          </a:xfrm>
          <a:prstGeom prst="rect">
            <a:avLst/>
          </a:prstGeom>
          <a:noFill/>
          <a:ln>
            <a:noFill/>
          </a:ln>
        </p:spPr>
      </p:pic>
      <p:sp>
        <p:nvSpPr>
          <p:cNvPr id="150" name="Google Shape;150;p8"/>
          <p:cNvSpPr txBox="1"/>
          <p:nvPr/>
        </p:nvSpPr>
        <p:spPr>
          <a:xfrm>
            <a:off x="6196330" y="2322195"/>
            <a:ext cx="5876925" cy="36830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If we have 4 sets </a:t>
            </a:r>
            <a:endParaRPr sz="1800">
              <a:solidFill>
                <a:schemeClr val="dk1"/>
              </a:solidFill>
              <a:latin typeface="Calibri"/>
              <a:ea typeface="Calibri"/>
              <a:cs typeface="Calibri"/>
              <a:sym typeface="Calibri"/>
            </a:endParaRPr>
          </a:p>
        </p:txBody>
      </p:sp>
      <p:pic>
        <p:nvPicPr>
          <p:cNvPr descr="#14_venn_diagramm" id="151" name="Google Shape;151;p8"/>
          <p:cNvPicPr preferRelativeResize="0"/>
          <p:nvPr/>
        </p:nvPicPr>
        <p:blipFill rotWithShape="1">
          <a:blip r:embed="rId4">
            <a:alphaModFix/>
          </a:blip>
          <a:srcRect b="0" l="0" r="0" t="0"/>
          <a:stretch/>
        </p:blipFill>
        <p:spPr>
          <a:xfrm>
            <a:off x="8934450" y="2962910"/>
            <a:ext cx="2887345" cy="28873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nvSpPr>
        <p:spPr>
          <a:xfrm>
            <a:off x="-16510" y="40640"/>
            <a:ext cx="423164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UpSet Explained</a:t>
            </a:r>
            <a:endParaRPr b="1" sz="2800">
              <a:solidFill>
                <a:schemeClr val="accent1"/>
              </a:solidFill>
              <a:latin typeface="Calibri"/>
              <a:ea typeface="Calibri"/>
              <a:cs typeface="Calibri"/>
              <a:sym typeface="Calibri"/>
            </a:endParaRPr>
          </a:p>
        </p:txBody>
      </p:sp>
      <p:pic>
        <p:nvPicPr>
          <p:cNvPr descr="Screenshot from 2022-03-28 19-17-32" id="157" name="Google Shape;157;p9"/>
          <p:cNvPicPr preferRelativeResize="0"/>
          <p:nvPr/>
        </p:nvPicPr>
        <p:blipFill rotWithShape="1">
          <a:blip r:embed="rId3">
            <a:alphaModFix/>
          </a:blip>
          <a:srcRect b="0" l="0" r="0" t="0"/>
          <a:stretch/>
        </p:blipFill>
        <p:spPr>
          <a:xfrm>
            <a:off x="554990" y="1049655"/>
            <a:ext cx="4679950" cy="4222115"/>
          </a:xfrm>
          <a:prstGeom prst="rect">
            <a:avLst/>
          </a:prstGeom>
          <a:noFill/>
          <a:ln>
            <a:noFill/>
          </a:ln>
        </p:spPr>
      </p:pic>
      <p:pic>
        <p:nvPicPr>
          <p:cNvPr descr="Screenshot from 2022-05-30 14-54-39" id="158" name="Google Shape;158;p9"/>
          <p:cNvPicPr preferRelativeResize="0"/>
          <p:nvPr/>
        </p:nvPicPr>
        <p:blipFill rotWithShape="1">
          <a:blip r:embed="rId4">
            <a:alphaModFix/>
          </a:blip>
          <a:srcRect b="0" l="0" r="0" t="0"/>
          <a:stretch/>
        </p:blipFill>
        <p:spPr>
          <a:xfrm>
            <a:off x="5741035" y="1114425"/>
            <a:ext cx="5408930" cy="4222750"/>
          </a:xfrm>
          <a:prstGeom prst="rect">
            <a:avLst/>
          </a:prstGeom>
          <a:noFill/>
          <a:ln>
            <a:noFill/>
          </a:ln>
        </p:spPr>
      </p:pic>
      <p:sp>
        <p:nvSpPr>
          <p:cNvPr id="159" name="Google Shape;159;p9"/>
          <p:cNvSpPr/>
          <p:nvPr/>
        </p:nvSpPr>
        <p:spPr>
          <a:xfrm>
            <a:off x="21590" y="554355"/>
            <a:ext cx="12148820"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2022-07-17T10:16:27Z</dcterms:created>
  <dc:creator>minhhoang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